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57" r:id="rId4"/>
    <p:sldId id="259" r:id="rId5"/>
    <p:sldId id="274" r:id="rId6"/>
    <p:sldId id="262" r:id="rId7"/>
    <p:sldId id="272" r:id="rId8"/>
    <p:sldId id="277" r:id="rId9"/>
    <p:sldId id="279" r:id="rId10"/>
    <p:sldId id="278" r:id="rId11"/>
    <p:sldId id="276" r:id="rId12"/>
    <p:sldId id="280" r:id="rId13"/>
    <p:sldId id="269" r:id="rId14"/>
    <p:sldId id="261" r:id="rId15"/>
    <p:sldId id="281" r:id="rId16"/>
    <p:sldId id="282" r:id="rId17"/>
    <p:sldId id="283" r:id="rId18"/>
    <p:sldId id="284" r:id="rId19"/>
    <p:sldId id="273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omas" id="{22B18A77-E159-452A-A10E-69340F65CCCA}">
          <p14:sldIdLst>
            <p14:sldId id="256"/>
            <p14:sldId id="275"/>
            <p14:sldId id="257"/>
            <p14:sldId id="259"/>
          </p14:sldIdLst>
        </p14:section>
        <p14:section name="Darcey" id="{7779900D-5CA7-48A5-9B98-776D84803BDC}">
          <p14:sldIdLst>
            <p14:sldId id="274"/>
            <p14:sldId id="262"/>
            <p14:sldId id="272"/>
            <p14:sldId id="277"/>
          </p14:sldIdLst>
        </p14:section>
        <p14:section name="Lance" id="{D391DB7C-BA94-41D9-A96A-EE853B17FC98}">
          <p14:sldIdLst>
            <p14:sldId id="279"/>
            <p14:sldId id="278"/>
            <p14:sldId id="276"/>
            <p14:sldId id="280"/>
            <p14:sldId id="269"/>
          </p14:sldIdLst>
        </p14:section>
        <p14:section name="Ava" id="{1568C26A-A4E5-4B5D-9F19-4E2885B3219E}">
          <p14:sldIdLst>
            <p14:sldId id="261"/>
            <p14:sldId id="281"/>
            <p14:sldId id="282"/>
            <p14:sldId id="283"/>
            <p14:sldId id="284"/>
            <p14:sldId id="27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945"/>
    <a:srgbClr val="3EA755"/>
    <a:srgbClr val="A6A6A6"/>
    <a:srgbClr val="FF5B77"/>
    <a:srgbClr val="9F0052"/>
    <a:srgbClr val="443988"/>
    <a:srgbClr val="262626"/>
    <a:srgbClr val="227DAC"/>
    <a:srgbClr val="DFE0E2"/>
    <a:srgbClr val="FF9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82521" autoAdjust="0"/>
  </p:normalViewPr>
  <p:slideViewPr>
    <p:cSldViewPr snapToGrid="0">
      <p:cViewPr>
        <p:scale>
          <a:sx n="70" d="100"/>
          <a:sy n="70" d="100"/>
        </p:scale>
        <p:origin x="51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72392-3ECC-4D58-9B3D-7DDEC1E63F01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DAB44-29E6-4842-AD51-39522EE8DB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1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Context +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DAB44-29E6-4842-AD51-39522EE8DB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5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Context +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DAB44-29E6-4842-AD51-39522EE8DB5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08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DAB44-29E6-4842-AD51-39522EE8DB5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527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DAB44-29E6-4842-AD51-39522EE8DB5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53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DAB44-29E6-4842-AD51-39522EE8DB5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49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DAB44-29E6-4842-AD51-39522EE8DB5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84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DAB44-29E6-4842-AD51-39522EE8DB5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77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DAB44-29E6-4842-AD51-39522EE8DB5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2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DAB44-29E6-4842-AD51-39522EE8DB5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79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BAE9-4D2E-4345-86BC-B4F1E5407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1FA80-1645-452D-9CF0-D674016CE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0859C-66E3-4B96-ADD9-7045C471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4D5D3-CCBA-4746-9628-A853B965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6E412-A302-4254-BC53-049E8FE5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40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82A6-3056-46C7-AE61-FE99CB63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0C64B-8482-4A78-A536-B51958BA3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A305B-C85D-45D0-A287-807628B7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CEBE9-47C0-4EFF-ABAE-11A193BD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9CFF1-91DA-4C33-9E87-F005B939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8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C813E6-363E-4950-B5B6-004A28CCC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13E31-DC59-4A80-90B9-9F39C1AA5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1C96D-68A6-4612-B8D7-C352F3A8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81DE5-4DD6-4C7E-8674-7D4EFB4D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65692-9E24-4E62-A3B0-BD7C556E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92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EB14-E077-450C-8969-EFB50B5D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ECA2-88F4-46AE-B197-738604C8D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BA2DA-9F29-48C6-A40D-57188062D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41562-7E5F-4A99-A346-10F6034F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2B52-CAE8-453C-ACD7-72C500D9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3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8D62-9DF2-4605-B267-3E93D75D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594A9-C43E-4AE2-877E-2A02B1B48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878DB-7947-4AE2-A832-60B97FEB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F888A-E548-47C9-AE7C-52E49B00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8B962-2675-4DA3-B443-F6B6C5D7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7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F585-8395-447B-B7A9-46204BD2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E40B-7D12-4CB7-979A-13245E985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5D83F-C369-4717-9C07-54122115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C6589-7E37-496F-BAFA-23AC129F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E21D1-4D22-4707-9DBF-B0C3D9A9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91248-2226-4E95-9AF2-4FA1C738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40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61C4-0020-44CA-A98F-AE221991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23FB6-D427-459D-A3D2-216E1A675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782E6-9A7F-49DE-8B6C-22E17C10C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CCCB2-AEAA-4532-807B-F6A7A737E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9B6042-0A22-4EF3-867B-24265AF99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D08D6-0DA2-4FDB-A9FA-574D46F8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00970-3080-4EBB-9EDF-947D50DE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447EA-BB93-4885-9BF7-A9927B69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57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6181-1A6F-49CF-A283-474CDB55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63500-2514-4479-8C51-B678636A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26C42-D1D1-4A1A-A9DA-E6EDEB22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DD899-D7F4-4742-AE67-F507132A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2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B1EE2-3FA1-4EDB-AA8D-DFD3AE68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402A8-6639-47C4-8AE0-4CF9B29B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EAE41-C921-4E54-A2CE-036A2448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60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8E6F-ABC6-46AB-BE29-DCF2EE22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8D05-05B8-4B41-A86E-53EE3C08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A21F5-87D7-47B8-8477-AF9A97C87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59C2F-8FD0-4FA4-955D-47DC9FDF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AEBF5-C9D1-4414-A12B-9272AA3F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DFA50-C036-409A-A715-58211E30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23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9FA3-4732-4865-9435-E4E46439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DF1242-AD03-46CC-A03E-F3EF7080E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CD6BF-2E9B-4C49-9F55-3F16E6BFA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03079-1209-4784-9E77-548BD4D4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82ADC-E889-40B8-9E19-9EA69628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63786-5C29-43CA-993D-DEB37A72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09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17CA98-679E-4B37-8865-58FAEEAC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71DED-5971-4325-AFF1-19A351893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201EB-9390-494C-9E72-C248CF793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DE79-46A3-4A06-8892-06C09034666B}" type="datetimeFigureOut">
              <a:rPr lang="en-GB" smtClean="0"/>
              <a:t>06/11/2021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DDD7D-AA11-4CCA-8F78-DD270910A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A2A-CC80-420A-85CA-D42D40548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DA65-AC8B-4613-BAB7-D14150EEF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20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FCBED1-CC67-4CC0-8AFC-F99D2DFD7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3" b="864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D54829-D7A6-4B0E-BEDD-C8F5F97B3AA9}"/>
              </a:ext>
            </a:extLst>
          </p:cNvPr>
          <p:cNvSpPr/>
          <p:nvPr/>
        </p:nvSpPr>
        <p:spPr>
          <a:xfrm>
            <a:off x="609600" y="495300"/>
            <a:ext cx="5158740" cy="583692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B2F2B2-BACE-402A-ABA3-23FF68CFC5D1}"/>
              </a:ext>
            </a:extLst>
          </p:cNvPr>
          <p:cNvSpPr txBox="1"/>
          <p:nvPr/>
        </p:nvSpPr>
        <p:spPr>
          <a:xfrm>
            <a:off x="930177" y="845820"/>
            <a:ext cx="4517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WHAT MAKES A </a:t>
            </a:r>
            <a:r>
              <a:rPr lang="en-GB" sz="4400" dirty="0">
                <a:solidFill>
                  <a:schemeClr val="accent6">
                    <a:lumMod val="75000"/>
                  </a:schemeClr>
                </a:solidFill>
                <a:latin typeface="Lato Black" panose="020F0A02020204030203" pitchFamily="34" charset="0"/>
              </a:rPr>
              <a:t>HIT</a:t>
            </a:r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SONG?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707E0-1CF2-4E9C-B090-526FDCE3B672}"/>
              </a:ext>
            </a:extLst>
          </p:cNvPr>
          <p:cNvSpPr txBox="1"/>
          <p:nvPr/>
        </p:nvSpPr>
        <p:spPr>
          <a:xfrm>
            <a:off x="2575452" y="5165539"/>
            <a:ext cx="3116687" cy="10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Lance </a:t>
            </a: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Te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(45581819)</a:t>
            </a:r>
          </a:p>
          <a:p>
            <a:pPr algn="r"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Ava Gardiner (46410961)</a:t>
            </a:r>
          </a:p>
          <a:p>
            <a:pPr algn="r">
              <a:lnSpc>
                <a:spcPct val="114000"/>
              </a:lnSpc>
            </a:pPr>
            <a: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Darcey Burch (45421706)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algn="r"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Thomas Mansfield (45381127)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81F0C1-DE66-437C-AB5F-FD4F79382173}"/>
              </a:ext>
            </a:extLst>
          </p:cNvPr>
          <p:cNvCxnSpPr>
            <a:cxnSpLocks/>
          </p:cNvCxnSpPr>
          <p:nvPr/>
        </p:nvCxnSpPr>
        <p:spPr>
          <a:xfrm>
            <a:off x="1438275" y="2491740"/>
            <a:ext cx="350139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6CA4E5-25ED-4B9D-AA72-6397AC67895A}"/>
              </a:ext>
            </a:extLst>
          </p:cNvPr>
          <p:cNvSpPr txBox="1"/>
          <p:nvPr/>
        </p:nvSpPr>
        <p:spPr>
          <a:xfrm>
            <a:off x="1813560" y="2713972"/>
            <a:ext cx="275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 Light" panose="020F0302020204030203" pitchFamily="34" charset="0"/>
              </a:rPr>
              <a:t>A Spotify Analysis</a:t>
            </a:r>
          </a:p>
        </p:txBody>
      </p:sp>
    </p:spTree>
    <p:extLst>
      <p:ext uri="{BB962C8B-B14F-4D97-AF65-F5344CB8AC3E}">
        <p14:creationId xmlns:p14="http://schemas.microsoft.com/office/powerpoint/2010/main" val="404178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Our Models</a:t>
            </a:r>
          </a:p>
        </p:txBody>
      </p: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7DC467A3-9AF7-401E-98EC-5B34C1B1135B}"/>
              </a:ext>
            </a:extLst>
          </p:cNvPr>
          <p:cNvGrpSpPr/>
          <p:nvPr/>
        </p:nvGrpSpPr>
        <p:grpSpPr>
          <a:xfrm>
            <a:off x="882720" y="1912117"/>
            <a:ext cx="10083307" cy="4160272"/>
            <a:chOff x="882720" y="1751388"/>
            <a:chExt cx="10083307" cy="4160272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F85DE93-60A0-41EA-B922-64E35837A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936" y="3862808"/>
              <a:ext cx="642892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6DE4CEF-4CF5-4558-A318-7CCAFCA36FCB}"/>
                </a:ext>
              </a:extLst>
            </p:cNvPr>
            <p:cNvCxnSpPr>
              <a:cxnSpLocks/>
            </p:cNvCxnSpPr>
            <p:nvPr/>
          </p:nvCxnSpPr>
          <p:spPr>
            <a:xfrm>
              <a:off x="8578919" y="3862808"/>
              <a:ext cx="642892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6AED121-2249-43B0-A819-34C1538C9B1E}"/>
                </a:ext>
              </a:extLst>
            </p:cNvPr>
            <p:cNvCxnSpPr>
              <a:cxnSpLocks/>
              <a:stCxn id="4" idx="4"/>
              <a:endCxn id="22" idx="0"/>
            </p:cNvCxnSpPr>
            <p:nvPr/>
          </p:nvCxnSpPr>
          <p:spPr>
            <a:xfrm rot="10800000" flipV="1">
              <a:off x="2789060" y="4320372"/>
              <a:ext cx="378744" cy="859768"/>
            </a:xfrm>
            <a:prstGeom prst="bent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6A1704-834C-43ED-93EE-CD9A86E384D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3861084" y="4667012"/>
              <a:ext cx="7619" cy="51312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504D2880-7A8E-4245-A75E-7728208EB6E1}"/>
                </a:ext>
              </a:extLst>
            </p:cNvPr>
            <p:cNvCxnSpPr>
              <a:cxnSpLocks/>
              <a:stCxn id="4" idx="2"/>
              <a:endCxn id="32" idx="1"/>
            </p:cNvCxnSpPr>
            <p:nvPr/>
          </p:nvCxnSpPr>
          <p:spPr>
            <a:xfrm>
              <a:off x="4554363" y="4320372"/>
              <a:ext cx="365518" cy="12255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787AA9EE-B97B-403F-A66E-ACBE737DA0B7}"/>
                </a:ext>
              </a:extLst>
            </p:cNvPr>
            <p:cNvCxnSpPr>
              <a:cxnSpLocks/>
              <a:stCxn id="19" idx="4"/>
              <a:endCxn id="32" idx="3"/>
            </p:cNvCxnSpPr>
            <p:nvPr/>
          </p:nvCxnSpPr>
          <p:spPr>
            <a:xfrm rot="10800000" flipV="1">
              <a:off x="6968644" y="4320372"/>
              <a:ext cx="324260" cy="12255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B9EF8F7-3EC5-463A-8FFD-33A3943B5EFB}"/>
                </a:ext>
              </a:extLst>
            </p:cNvPr>
            <p:cNvCxnSpPr>
              <a:cxnSpLocks/>
              <a:stCxn id="19" idx="3"/>
              <a:endCxn id="59" idx="0"/>
            </p:cNvCxnSpPr>
            <p:nvPr/>
          </p:nvCxnSpPr>
          <p:spPr>
            <a:xfrm flipH="1">
              <a:off x="7986181" y="4667012"/>
              <a:ext cx="3" cy="51312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19CE028D-6A71-4BEE-8727-2A6333B5CAF0}"/>
                </a:ext>
              </a:extLst>
            </p:cNvPr>
            <p:cNvCxnSpPr>
              <a:cxnSpLocks/>
              <a:stCxn id="19" idx="2"/>
              <a:endCxn id="66" idx="0"/>
            </p:cNvCxnSpPr>
            <p:nvPr/>
          </p:nvCxnSpPr>
          <p:spPr>
            <a:xfrm>
              <a:off x="8679463" y="4320372"/>
              <a:ext cx="404000" cy="859768"/>
            </a:xfrm>
            <a:prstGeom prst="bent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581F4AD8-9F56-4B20-A857-A7DB1C84DB2D}"/>
                </a:ext>
              </a:extLst>
            </p:cNvPr>
            <p:cNvCxnSpPr>
              <a:cxnSpLocks/>
              <a:stCxn id="80" idx="1"/>
              <a:endCxn id="4" idx="0"/>
            </p:cNvCxnSpPr>
            <p:nvPr/>
          </p:nvCxnSpPr>
          <p:spPr>
            <a:xfrm rot="10800000" flipV="1">
              <a:off x="3861083" y="2117296"/>
              <a:ext cx="1058798" cy="941308"/>
            </a:xfrm>
            <a:prstGeom prst="bent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C9B720B1-9177-4816-81BD-80EBAAB162AF}"/>
                </a:ext>
              </a:extLst>
            </p:cNvPr>
            <p:cNvCxnSpPr>
              <a:cxnSpLocks/>
              <a:stCxn id="80" idx="3"/>
              <a:endCxn id="19" idx="0"/>
            </p:cNvCxnSpPr>
            <p:nvPr/>
          </p:nvCxnSpPr>
          <p:spPr>
            <a:xfrm>
              <a:off x="6968644" y="2117296"/>
              <a:ext cx="1017540" cy="941308"/>
            </a:xfrm>
            <a:prstGeom prst="bent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8FE4F7-DCF3-4415-81BE-98F886E9AEB0}"/>
                </a:ext>
              </a:extLst>
            </p:cNvPr>
            <p:cNvGrpSpPr/>
            <p:nvPr/>
          </p:nvGrpSpPr>
          <p:grpSpPr>
            <a:xfrm>
              <a:off x="3167803" y="3058603"/>
              <a:ext cx="1386559" cy="1608408"/>
              <a:chOff x="4671264" y="2149482"/>
              <a:chExt cx="1103033" cy="127951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DDC0239-1C72-42EB-87CB-A4E8613968B1}"/>
                  </a:ext>
                </a:extLst>
              </p:cNvPr>
              <p:cNvGrpSpPr/>
              <p:nvPr/>
            </p:nvGrpSpPr>
            <p:grpSpPr>
              <a:xfrm>
                <a:off x="4671264" y="2149482"/>
                <a:ext cx="1103033" cy="1279518"/>
                <a:chOff x="4671264" y="2149482"/>
                <a:chExt cx="1664138" cy="1930400"/>
              </a:xfrm>
            </p:grpSpPr>
            <p:sp>
              <p:nvSpPr>
                <p:cNvPr id="4" name="Hexagon 3">
                  <a:extLst>
                    <a:ext uri="{FF2B5EF4-FFF2-40B4-BE49-F238E27FC236}">
                      <a16:creationId xmlns:a16="http://schemas.microsoft.com/office/drawing/2014/main" id="{C7066600-BB29-415A-8F14-3F12F4A5BDC4}"/>
                    </a:ext>
                  </a:extLst>
                </p:cNvPr>
                <p:cNvSpPr/>
                <p:nvPr/>
              </p:nvSpPr>
              <p:spPr>
                <a:xfrm rot="16200000">
                  <a:off x="4538133" y="2282613"/>
                  <a:ext cx="1930400" cy="1664138"/>
                </a:xfrm>
                <a:prstGeom prst="hexagon">
                  <a:avLst/>
                </a:prstGeom>
                <a:solidFill>
                  <a:srgbClr val="443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0F139EE-4580-48AC-B4EE-AE62446A142C}"/>
                    </a:ext>
                  </a:extLst>
                </p:cNvPr>
                <p:cNvSpPr/>
                <p:nvPr/>
              </p:nvSpPr>
              <p:spPr>
                <a:xfrm>
                  <a:off x="5329502" y="2323263"/>
                  <a:ext cx="347659" cy="34765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rgbClr val="443988"/>
                      </a:solidFill>
                      <a:latin typeface="Lato" panose="020F0502020204030203" pitchFamily="34" charset="0"/>
                    </a:rPr>
                    <a:t>1</a:t>
                  </a:r>
                  <a:endParaRPr lang="en-GB" b="1" dirty="0">
                    <a:solidFill>
                      <a:srgbClr val="443988"/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FA3E0C-B75B-45E2-AF90-179904ACCD02}"/>
                  </a:ext>
                </a:extLst>
              </p:cNvPr>
              <p:cNvSpPr txBox="1"/>
              <p:nvPr/>
            </p:nvSpPr>
            <p:spPr>
              <a:xfrm>
                <a:off x="4695231" y="2670921"/>
                <a:ext cx="10550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Lato" panose="020F0502020204030203" pitchFamily="34" charset="0"/>
                  </a:rPr>
                  <a:t>Regression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B92376-5E06-4AA6-BBD3-69B2AC27E0AB}"/>
                </a:ext>
              </a:extLst>
            </p:cNvPr>
            <p:cNvGrpSpPr/>
            <p:nvPr/>
          </p:nvGrpSpPr>
          <p:grpSpPr>
            <a:xfrm>
              <a:off x="7204143" y="3058603"/>
              <a:ext cx="1564076" cy="1608408"/>
              <a:chOff x="4600654" y="2149482"/>
              <a:chExt cx="1244251" cy="127951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8821237-DF6C-472F-BF34-8C4216962224}"/>
                  </a:ext>
                </a:extLst>
              </p:cNvPr>
              <p:cNvGrpSpPr/>
              <p:nvPr/>
            </p:nvGrpSpPr>
            <p:grpSpPr>
              <a:xfrm>
                <a:off x="4671264" y="2149482"/>
                <a:ext cx="1103033" cy="1279518"/>
                <a:chOff x="4671264" y="2149482"/>
                <a:chExt cx="1664138" cy="1930400"/>
              </a:xfrm>
            </p:grpSpPr>
            <p:sp>
              <p:nvSpPr>
                <p:cNvPr id="19" name="Hexagon 18">
                  <a:extLst>
                    <a:ext uri="{FF2B5EF4-FFF2-40B4-BE49-F238E27FC236}">
                      <a16:creationId xmlns:a16="http://schemas.microsoft.com/office/drawing/2014/main" id="{B6DD0A17-55BE-4ABB-9929-5283D5739636}"/>
                    </a:ext>
                  </a:extLst>
                </p:cNvPr>
                <p:cNvSpPr/>
                <p:nvPr/>
              </p:nvSpPr>
              <p:spPr>
                <a:xfrm rot="16200000">
                  <a:off x="4538133" y="2282613"/>
                  <a:ext cx="1930400" cy="1664138"/>
                </a:xfrm>
                <a:prstGeom prst="hexagon">
                  <a:avLst/>
                </a:prstGeom>
                <a:solidFill>
                  <a:srgbClr val="9F00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AB8E229-DF8E-430E-8141-8605C271FEAF}"/>
                    </a:ext>
                  </a:extLst>
                </p:cNvPr>
                <p:cNvSpPr/>
                <p:nvPr/>
              </p:nvSpPr>
              <p:spPr>
                <a:xfrm>
                  <a:off x="5329503" y="2323263"/>
                  <a:ext cx="347659" cy="34765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rgbClr val="9F0052"/>
                      </a:solidFill>
                      <a:latin typeface="Lato" panose="020F0502020204030203" pitchFamily="34" charset="0"/>
                    </a:rPr>
                    <a:t>2</a:t>
                  </a:r>
                  <a:endParaRPr lang="en-GB" b="1" dirty="0">
                    <a:solidFill>
                      <a:srgbClr val="9F0052"/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A9CCF1-E7D7-4B8A-81D3-626AA44246C3}"/>
                  </a:ext>
                </a:extLst>
              </p:cNvPr>
              <p:cNvSpPr txBox="1"/>
              <p:nvPr/>
            </p:nvSpPr>
            <p:spPr>
              <a:xfrm>
                <a:off x="4600654" y="2670921"/>
                <a:ext cx="1244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Lato" panose="020F0502020204030203" pitchFamily="34" charset="0"/>
                  </a:rPr>
                  <a:t>Classification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34B1A7-D3EE-487B-BABC-340BA12F31E5}"/>
                </a:ext>
              </a:extLst>
            </p:cNvPr>
            <p:cNvSpPr/>
            <p:nvPr/>
          </p:nvSpPr>
          <p:spPr>
            <a:xfrm>
              <a:off x="3502943" y="5180140"/>
              <a:ext cx="731520" cy="73152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A7C25C-B1F8-45AA-98BD-58218FCC0D33}"/>
                </a:ext>
              </a:extLst>
            </p:cNvPr>
            <p:cNvSpPr/>
            <p:nvPr/>
          </p:nvSpPr>
          <p:spPr>
            <a:xfrm>
              <a:off x="2423300" y="5180140"/>
              <a:ext cx="731520" cy="73152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453A62-93C9-478B-9352-90159E3E815D}"/>
                </a:ext>
              </a:extLst>
            </p:cNvPr>
            <p:cNvSpPr/>
            <p:nvPr/>
          </p:nvSpPr>
          <p:spPr>
            <a:xfrm>
              <a:off x="4919881" y="5180140"/>
              <a:ext cx="2048763" cy="731520"/>
            </a:xfrm>
            <a:prstGeom prst="rect">
              <a:avLst/>
            </a:prstGeom>
            <a:solidFill>
              <a:srgbClr val="3EA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0748B6-AB8D-4354-8977-A5D06D0F624B}"/>
                </a:ext>
              </a:extLst>
            </p:cNvPr>
            <p:cNvSpPr txBox="1"/>
            <p:nvPr/>
          </p:nvSpPr>
          <p:spPr>
            <a:xfrm>
              <a:off x="2484329" y="5407401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Linear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A61DF9-39A6-4987-9A84-0A3FF94EB305}"/>
                </a:ext>
              </a:extLst>
            </p:cNvPr>
            <p:cNvSpPr txBox="1"/>
            <p:nvPr/>
          </p:nvSpPr>
          <p:spPr>
            <a:xfrm>
              <a:off x="3483822" y="5315068"/>
              <a:ext cx="769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Decision</a:t>
              </a:r>
            </a:p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Tree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D43EAEF-A95A-4F50-B7CF-6F6512D23FD2}"/>
                </a:ext>
              </a:extLst>
            </p:cNvPr>
            <p:cNvGrpSpPr/>
            <p:nvPr/>
          </p:nvGrpSpPr>
          <p:grpSpPr>
            <a:xfrm>
              <a:off x="5151978" y="5315068"/>
              <a:ext cx="1550264" cy="461665"/>
              <a:chOff x="6987455" y="3721408"/>
              <a:chExt cx="1550264" cy="46166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6FEA89A-EEE7-4F27-9D36-00EA5437906E}"/>
                  </a:ext>
                </a:extLst>
              </p:cNvPr>
              <p:cNvSpPr txBox="1"/>
              <p:nvPr/>
            </p:nvSpPr>
            <p:spPr>
              <a:xfrm>
                <a:off x="6987455" y="3721408"/>
                <a:ext cx="7601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schemeClr val="bg1"/>
                    </a:solidFill>
                    <a:latin typeface="Lato" panose="020F0502020204030203" pitchFamily="34" charset="0"/>
                  </a:rPr>
                  <a:t>Random</a:t>
                </a:r>
              </a:p>
              <a:p>
                <a:pPr algn="ctr"/>
                <a:r>
                  <a:rPr lang="en-GB" sz="1200" b="1" dirty="0">
                    <a:solidFill>
                      <a:schemeClr val="bg1"/>
                    </a:solidFill>
                    <a:latin typeface="Lato" panose="020F0502020204030203" pitchFamily="34" charset="0"/>
                  </a:rPr>
                  <a:t>Forest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1A063C0-4725-4839-8623-9FF5574598A1}"/>
                  </a:ext>
                </a:extLst>
              </p:cNvPr>
              <p:cNvSpPr txBox="1"/>
              <p:nvPr/>
            </p:nvSpPr>
            <p:spPr>
              <a:xfrm>
                <a:off x="7740385" y="3813741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schemeClr val="bg1"/>
                    </a:solidFill>
                    <a:latin typeface="Lato" panose="020F0502020204030203" pitchFamily="34" charset="0"/>
                  </a:rPr>
                  <a:t>+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AC5BA90-1A63-47B7-84A0-D85311C9008B}"/>
                  </a:ext>
                </a:extLst>
              </p:cNvPr>
              <p:cNvSpPr txBox="1"/>
              <p:nvPr/>
            </p:nvSpPr>
            <p:spPr>
              <a:xfrm>
                <a:off x="8014819" y="3813741"/>
                <a:ext cx="5229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schemeClr val="bg1"/>
                    </a:solidFill>
                    <a:latin typeface="Lato" panose="020F0502020204030203" pitchFamily="34" charset="0"/>
                  </a:rPr>
                  <a:t>KNN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1B165C-B6B9-4047-8C6C-FC6097AB9DC9}"/>
                </a:ext>
              </a:extLst>
            </p:cNvPr>
            <p:cNvSpPr/>
            <p:nvPr/>
          </p:nvSpPr>
          <p:spPr>
            <a:xfrm>
              <a:off x="7620421" y="5180140"/>
              <a:ext cx="731520" cy="73152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7AC2C9-3FD5-40DD-8A43-584C9864A409}"/>
                </a:ext>
              </a:extLst>
            </p:cNvPr>
            <p:cNvSpPr txBox="1"/>
            <p:nvPr/>
          </p:nvSpPr>
          <p:spPr>
            <a:xfrm>
              <a:off x="7601302" y="5407400"/>
              <a:ext cx="769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GNB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082E9CA-14DB-452B-979D-1801E103AD4A}"/>
                </a:ext>
              </a:extLst>
            </p:cNvPr>
            <p:cNvSpPr/>
            <p:nvPr/>
          </p:nvSpPr>
          <p:spPr>
            <a:xfrm>
              <a:off x="8717703" y="5180140"/>
              <a:ext cx="731520" cy="73152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FD73E7-35AD-4991-96BD-D682D83112E7}"/>
                </a:ext>
              </a:extLst>
            </p:cNvPr>
            <p:cNvSpPr txBox="1"/>
            <p:nvPr/>
          </p:nvSpPr>
          <p:spPr>
            <a:xfrm>
              <a:off x="8698582" y="5315068"/>
              <a:ext cx="769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Random</a:t>
              </a:r>
            </a:p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Forest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D1C5343-44A0-4D8C-8E9A-F5591C4CA924}"/>
                </a:ext>
              </a:extLst>
            </p:cNvPr>
            <p:cNvSpPr/>
            <p:nvPr/>
          </p:nvSpPr>
          <p:spPr>
            <a:xfrm>
              <a:off x="9221811" y="3007360"/>
              <a:ext cx="1744216" cy="160840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DD6A400-D87F-46C5-86A7-494749B5514A}"/>
                </a:ext>
              </a:extLst>
            </p:cNvPr>
            <p:cNvSpPr txBox="1"/>
            <p:nvPr/>
          </p:nvSpPr>
          <p:spPr>
            <a:xfrm>
              <a:off x="9316663" y="3198317"/>
              <a:ext cx="1500753" cy="1163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 b="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</a:rPr>
                <a:t>Used when the output variable takes </a:t>
              </a:r>
              <a:r>
                <a:rPr lang="en-GB" sz="1200" b="1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</a:rPr>
                <a:t>discrete / categorical</a:t>
              </a:r>
              <a:r>
                <a:rPr lang="en-GB" sz="120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</a:rPr>
                <a:t> values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37719A-B02A-477F-83F3-E2848793EBFD}"/>
                </a:ext>
              </a:extLst>
            </p:cNvPr>
            <p:cNvSpPr/>
            <p:nvPr/>
          </p:nvSpPr>
          <p:spPr>
            <a:xfrm>
              <a:off x="4919881" y="1751536"/>
              <a:ext cx="2048763" cy="731520"/>
            </a:xfrm>
            <a:prstGeom prst="rect">
              <a:avLst/>
            </a:prstGeom>
            <a:solidFill>
              <a:srgbClr val="227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DEE71AAF-CFF9-4462-A529-22BB6702D1CB}"/>
                </a:ext>
              </a:extLst>
            </p:cNvPr>
            <p:cNvSpPr txBox="1"/>
            <p:nvPr/>
          </p:nvSpPr>
          <p:spPr>
            <a:xfrm>
              <a:off x="5036803" y="1978797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Lato" panose="020F0502020204030203" pitchFamily="34" charset="0"/>
                </a:rPr>
                <a:t>Supervised Learning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41931FA-AE34-457A-A402-88AC6CD010B0}"/>
                </a:ext>
              </a:extLst>
            </p:cNvPr>
            <p:cNvSpPr/>
            <p:nvPr/>
          </p:nvSpPr>
          <p:spPr>
            <a:xfrm flipH="1">
              <a:off x="8717703" y="1751388"/>
              <a:ext cx="731520" cy="73152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0D55839-7552-48DF-8D7E-BA8E272B8FF6}"/>
                </a:ext>
              </a:extLst>
            </p:cNvPr>
            <p:cNvSpPr txBox="1"/>
            <p:nvPr/>
          </p:nvSpPr>
          <p:spPr>
            <a:xfrm>
              <a:off x="8649197" y="1886316"/>
              <a:ext cx="868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Neural</a:t>
              </a:r>
            </a:p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Network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4F3626F-2578-4456-BE02-46A7075218F5}"/>
                </a:ext>
              </a:extLst>
            </p:cNvPr>
            <p:cNvSpPr/>
            <p:nvPr/>
          </p:nvSpPr>
          <p:spPr>
            <a:xfrm flipH="1">
              <a:off x="882720" y="3007360"/>
              <a:ext cx="1744216" cy="160840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675B6C3-DC39-4E42-8E2C-0C3E40F74CD8}"/>
                </a:ext>
              </a:extLst>
            </p:cNvPr>
            <p:cNvSpPr txBox="1"/>
            <p:nvPr/>
          </p:nvSpPr>
          <p:spPr>
            <a:xfrm flipH="1">
              <a:off x="1031331" y="3198317"/>
              <a:ext cx="1500753" cy="1165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Used when the output </a:t>
              </a:r>
              <a:r>
                <a:rPr lang="en-GB" sz="1200" i="0" dirty="0">
                  <a:solidFill>
                    <a:srgbClr val="000000"/>
                  </a:solidFill>
                  <a:effectLst/>
                  <a:latin typeface="Helvetica Neue"/>
                </a:rPr>
                <a:t>variable takes </a:t>
              </a:r>
              <a:r>
                <a:rPr lang="en-GB" sz="1200" b="1" i="0" dirty="0">
                  <a:solidFill>
                    <a:srgbClr val="000000"/>
                  </a:solidFill>
                  <a:effectLst/>
                  <a:latin typeface="Helvetica Neue"/>
                </a:rPr>
                <a:t>continuous</a:t>
              </a:r>
              <a:r>
                <a:rPr lang="en-GB" sz="1200" i="0" dirty="0">
                  <a:solidFill>
                    <a:srgbClr val="000000"/>
                  </a:solidFill>
                  <a:effectLst/>
                  <a:latin typeface="Helvetica Neue"/>
                </a:rPr>
                <a:t> values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348D0620-D1D8-497A-A458-7FC8BD5BA3B7}"/>
                </a:ext>
              </a:extLst>
            </p:cNvPr>
            <p:cNvCxnSpPr>
              <a:cxnSpLocks/>
              <a:stCxn id="19" idx="1"/>
              <a:endCxn id="103" idx="2"/>
            </p:cNvCxnSpPr>
            <p:nvPr/>
          </p:nvCxnSpPr>
          <p:spPr>
            <a:xfrm flipV="1">
              <a:off x="8679463" y="2482908"/>
              <a:ext cx="404000" cy="922336"/>
            </a:xfrm>
            <a:prstGeom prst="bent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129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Hyper Tuning</a:t>
            </a: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0435F1FE-EF4B-435C-9919-522230F9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2594647"/>
            <a:ext cx="433401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11EFBE-BE47-421C-B2D7-2C4612D340C4}"/>
              </a:ext>
            </a:extLst>
          </p:cNvPr>
          <p:cNvSpPr txBox="1"/>
          <p:nvPr/>
        </p:nvSpPr>
        <p:spPr>
          <a:xfrm>
            <a:off x="969946" y="2079642"/>
            <a:ext cx="3762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K-Nearest Neighbours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749F2E-7B42-46E4-ABF9-A4687D2FC094}"/>
              </a:ext>
            </a:extLst>
          </p:cNvPr>
          <p:cNvSpPr txBox="1"/>
          <p:nvPr/>
        </p:nvSpPr>
        <p:spPr>
          <a:xfrm>
            <a:off x="6141720" y="2079641"/>
            <a:ext cx="3931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Random Forest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CD3832-5D18-46A0-B82B-1EBABF33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700" y="2595847"/>
            <a:ext cx="4332220" cy="28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1B2F3D-DF65-4D73-96B4-AE241D26908F}"/>
              </a:ext>
            </a:extLst>
          </p:cNvPr>
          <p:cNvSpPr/>
          <p:nvPr/>
        </p:nvSpPr>
        <p:spPr>
          <a:xfrm>
            <a:off x="7151914" y="4630783"/>
            <a:ext cx="21336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B608C-C09D-4C79-8B3D-5EEE98DFFFC7}"/>
              </a:ext>
            </a:extLst>
          </p:cNvPr>
          <p:cNvSpPr/>
          <p:nvPr/>
        </p:nvSpPr>
        <p:spPr>
          <a:xfrm>
            <a:off x="1120140" y="2674620"/>
            <a:ext cx="21336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10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Final Tree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285A13-866C-4CA1-8311-BCA05EA9F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30" y="1495425"/>
            <a:ext cx="10265942" cy="50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77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37B1E0-68F0-42FC-B652-493F92CA3889}"/>
              </a:ext>
            </a:extLst>
          </p:cNvPr>
          <p:cNvSpPr txBox="1"/>
          <p:nvPr/>
        </p:nvSpPr>
        <p:spPr>
          <a:xfrm>
            <a:off x="969946" y="2079642"/>
            <a:ext cx="2918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Regression: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panose="020F0302020204030203" pitchFamily="34" charset="0"/>
              </a:rPr>
              <a:t>R-squared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Lato Black" panose="020F0A0202020403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26A540-03C2-4E08-93B3-D6402C8EA89D}"/>
              </a:ext>
            </a:extLst>
          </p:cNvPr>
          <p:cNvGrpSpPr/>
          <p:nvPr/>
        </p:nvGrpSpPr>
        <p:grpSpPr>
          <a:xfrm>
            <a:off x="3035893" y="2601983"/>
            <a:ext cx="482715" cy="2934007"/>
            <a:chOff x="3840481" y="3289828"/>
            <a:chExt cx="468000" cy="2782561"/>
          </a:xfrm>
          <a:solidFill>
            <a:srgbClr val="EBEFF2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5DD233-5A38-4D42-B974-AF5A651FE922}"/>
                </a:ext>
              </a:extLst>
            </p:cNvPr>
            <p:cNvSpPr/>
            <p:nvPr/>
          </p:nvSpPr>
          <p:spPr>
            <a:xfrm>
              <a:off x="3840481" y="3520440"/>
              <a:ext cx="468000" cy="25519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DB30872-8A0C-4723-BDE1-6D44B90A80BA}"/>
                </a:ext>
              </a:extLst>
            </p:cNvPr>
            <p:cNvSpPr/>
            <p:nvPr/>
          </p:nvSpPr>
          <p:spPr>
            <a:xfrm>
              <a:off x="3840481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D1D8AB-989A-4EB7-981E-EE4C45F7DCC8}"/>
              </a:ext>
            </a:extLst>
          </p:cNvPr>
          <p:cNvGrpSpPr/>
          <p:nvPr/>
        </p:nvGrpSpPr>
        <p:grpSpPr>
          <a:xfrm>
            <a:off x="3035893" y="3683748"/>
            <a:ext cx="482715" cy="1852241"/>
            <a:chOff x="4572001" y="3337007"/>
            <a:chExt cx="468000" cy="1756633"/>
          </a:xfrm>
          <a:solidFill>
            <a:srgbClr val="6DA945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2BAE89-758F-4607-BFAF-A3A98376FC74}"/>
                </a:ext>
              </a:extLst>
            </p:cNvPr>
            <p:cNvSpPr/>
            <p:nvPr/>
          </p:nvSpPr>
          <p:spPr>
            <a:xfrm>
              <a:off x="4572001" y="3594883"/>
              <a:ext cx="468000" cy="1498757"/>
            </a:xfrm>
            <a:prstGeom prst="rect">
              <a:avLst/>
            </a:prstGeom>
            <a:solidFill>
              <a:srgbClr val="3EA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542E648-1167-4367-8E3B-299CE2584EAD}"/>
                </a:ext>
              </a:extLst>
            </p:cNvPr>
            <p:cNvSpPr/>
            <p:nvPr/>
          </p:nvSpPr>
          <p:spPr>
            <a:xfrm>
              <a:off x="4572001" y="3337007"/>
              <a:ext cx="468000" cy="468000"/>
            </a:xfrm>
            <a:prstGeom prst="ellipse">
              <a:avLst/>
            </a:prstGeom>
            <a:solidFill>
              <a:srgbClr val="3EA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635793-82A9-45F9-A3E2-68AA402FC78E}"/>
              </a:ext>
            </a:extLst>
          </p:cNvPr>
          <p:cNvGrpSpPr/>
          <p:nvPr/>
        </p:nvGrpSpPr>
        <p:grpSpPr>
          <a:xfrm>
            <a:off x="2379616" y="2601983"/>
            <a:ext cx="482715" cy="2934007"/>
            <a:chOff x="3840481" y="3289828"/>
            <a:chExt cx="468000" cy="2782561"/>
          </a:xfrm>
          <a:solidFill>
            <a:srgbClr val="EBEFF2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B0C0BE-DA4A-4D4A-BB5A-B3BCDB78EC0A}"/>
                </a:ext>
              </a:extLst>
            </p:cNvPr>
            <p:cNvSpPr/>
            <p:nvPr/>
          </p:nvSpPr>
          <p:spPr>
            <a:xfrm>
              <a:off x="3840481" y="3520440"/>
              <a:ext cx="468000" cy="25519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BF0C502-020E-4559-929B-F28273F54A58}"/>
                </a:ext>
              </a:extLst>
            </p:cNvPr>
            <p:cNvSpPr/>
            <p:nvPr/>
          </p:nvSpPr>
          <p:spPr>
            <a:xfrm>
              <a:off x="3840481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390615-0522-4C55-A5AF-92A062D30530}"/>
              </a:ext>
            </a:extLst>
          </p:cNvPr>
          <p:cNvGrpSpPr/>
          <p:nvPr/>
        </p:nvGrpSpPr>
        <p:grpSpPr>
          <a:xfrm>
            <a:off x="2379616" y="4541231"/>
            <a:ext cx="482715" cy="994759"/>
            <a:chOff x="4560572" y="3289828"/>
            <a:chExt cx="468000" cy="943412"/>
          </a:xfrm>
          <a:solidFill>
            <a:srgbClr val="9F0052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63F199-1C68-4C4B-9672-C22C7BB17B79}"/>
                </a:ext>
              </a:extLst>
            </p:cNvPr>
            <p:cNvSpPr/>
            <p:nvPr/>
          </p:nvSpPr>
          <p:spPr>
            <a:xfrm>
              <a:off x="4560572" y="3520440"/>
              <a:ext cx="468000" cy="7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EFC591-747C-45B3-8AC6-60266BBACBB3}"/>
                </a:ext>
              </a:extLst>
            </p:cNvPr>
            <p:cNvSpPr/>
            <p:nvPr/>
          </p:nvSpPr>
          <p:spPr>
            <a:xfrm>
              <a:off x="4560572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FF0771-DE54-4C96-BFCD-0F187F34F992}"/>
              </a:ext>
            </a:extLst>
          </p:cNvPr>
          <p:cNvGrpSpPr/>
          <p:nvPr/>
        </p:nvGrpSpPr>
        <p:grpSpPr>
          <a:xfrm>
            <a:off x="1723339" y="2601983"/>
            <a:ext cx="482715" cy="2934007"/>
            <a:chOff x="3840481" y="3289828"/>
            <a:chExt cx="468000" cy="2782561"/>
          </a:xfrm>
          <a:solidFill>
            <a:srgbClr val="EBEFF2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2278E8-AF0F-4270-94F0-5E07CB2F527C}"/>
                </a:ext>
              </a:extLst>
            </p:cNvPr>
            <p:cNvSpPr/>
            <p:nvPr/>
          </p:nvSpPr>
          <p:spPr>
            <a:xfrm>
              <a:off x="3840481" y="3520440"/>
              <a:ext cx="468000" cy="25519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20537D6-6274-4139-B50F-C42C9B0FEDB9}"/>
                </a:ext>
              </a:extLst>
            </p:cNvPr>
            <p:cNvSpPr/>
            <p:nvPr/>
          </p:nvSpPr>
          <p:spPr>
            <a:xfrm>
              <a:off x="3840481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3EF279-3900-4F13-AFED-2A6743391E59}"/>
              </a:ext>
            </a:extLst>
          </p:cNvPr>
          <p:cNvGrpSpPr/>
          <p:nvPr/>
        </p:nvGrpSpPr>
        <p:grpSpPr>
          <a:xfrm>
            <a:off x="1723339" y="4742639"/>
            <a:ext cx="482715" cy="793351"/>
            <a:chOff x="4572001" y="3286440"/>
            <a:chExt cx="468000" cy="752400"/>
          </a:xfrm>
          <a:solidFill>
            <a:srgbClr val="443988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D3F0D5-AE34-4CBF-931E-CCFB607ABF13}"/>
                </a:ext>
              </a:extLst>
            </p:cNvPr>
            <p:cNvSpPr/>
            <p:nvPr/>
          </p:nvSpPr>
          <p:spPr>
            <a:xfrm>
              <a:off x="4572001" y="3520440"/>
              <a:ext cx="468000" cy="518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FDBCB0-F031-49FD-99FE-66C0BEC76B39}"/>
                </a:ext>
              </a:extLst>
            </p:cNvPr>
            <p:cNvSpPr/>
            <p:nvPr/>
          </p:nvSpPr>
          <p:spPr>
            <a:xfrm>
              <a:off x="4572001" y="3286440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D2372-23FE-4157-9FE8-06E550263FCF}"/>
              </a:ext>
            </a:extLst>
          </p:cNvPr>
          <p:cNvGrpSpPr/>
          <p:nvPr/>
        </p:nvGrpSpPr>
        <p:grpSpPr>
          <a:xfrm>
            <a:off x="1055273" y="2601983"/>
            <a:ext cx="482715" cy="2934007"/>
            <a:chOff x="3840481" y="3289828"/>
            <a:chExt cx="468000" cy="2782561"/>
          </a:xfrm>
          <a:solidFill>
            <a:srgbClr val="EBEFF2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90BD50-D3E5-423C-8E9F-260AEBB6CD23}"/>
                </a:ext>
              </a:extLst>
            </p:cNvPr>
            <p:cNvSpPr/>
            <p:nvPr/>
          </p:nvSpPr>
          <p:spPr>
            <a:xfrm>
              <a:off x="3840481" y="3520440"/>
              <a:ext cx="468000" cy="25519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F82B070-C126-42D3-A063-B20C865553A4}"/>
                </a:ext>
              </a:extLst>
            </p:cNvPr>
            <p:cNvSpPr/>
            <p:nvPr/>
          </p:nvSpPr>
          <p:spPr>
            <a:xfrm>
              <a:off x="3840481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DD9B63-CBDD-42C3-A77F-C230F82E6614}"/>
              </a:ext>
            </a:extLst>
          </p:cNvPr>
          <p:cNvGrpSpPr/>
          <p:nvPr/>
        </p:nvGrpSpPr>
        <p:grpSpPr>
          <a:xfrm>
            <a:off x="1055273" y="4803151"/>
            <a:ext cx="482715" cy="732839"/>
            <a:chOff x="4572001" y="3289828"/>
            <a:chExt cx="468000" cy="695012"/>
          </a:xfrm>
          <a:solidFill>
            <a:srgbClr val="227DAC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90422DE-20D4-4A78-A235-C2F76CCA60F7}"/>
                </a:ext>
              </a:extLst>
            </p:cNvPr>
            <p:cNvSpPr/>
            <p:nvPr/>
          </p:nvSpPr>
          <p:spPr>
            <a:xfrm>
              <a:off x="4572001" y="3520440"/>
              <a:ext cx="468000" cy="46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A54EDD8-A75E-402C-AA7A-1226C913DB13}"/>
                </a:ext>
              </a:extLst>
            </p:cNvPr>
            <p:cNvSpPr/>
            <p:nvPr/>
          </p:nvSpPr>
          <p:spPr>
            <a:xfrm>
              <a:off x="4572001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Our Results</a:t>
            </a:r>
            <a:endParaRPr lang="en-GB" sz="4800" dirty="0">
              <a:solidFill>
                <a:schemeClr val="tx1">
                  <a:lumMod val="85000"/>
                  <a:lumOff val="1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1F666-B0EA-4309-AFEF-1BD9D989FE0B}"/>
              </a:ext>
            </a:extLst>
          </p:cNvPr>
          <p:cNvSpPr/>
          <p:nvPr/>
        </p:nvSpPr>
        <p:spPr>
          <a:xfrm>
            <a:off x="762000" y="5530857"/>
            <a:ext cx="2918411" cy="1327143"/>
          </a:xfrm>
          <a:prstGeom prst="rect">
            <a:avLst/>
          </a:prstGeom>
          <a:solidFill>
            <a:srgbClr val="DF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11B72-4B54-4673-B057-89A1A90A5D08}"/>
              </a:ext>
            </a:extLst>
          </p:cNvPr>
          <p:cNvSpPr txBox="1"/>
          <p:nvPr/>
        </p:nvSpPr>
        <p:spPr>
          <a:xfrm>
            <a:off x="1054416" y="4886870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25%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A42E7-0BF1-4C3E-968F-9BD47E5B17FD}"/>
              </a:ext>
            </a:extLst>
          </p:cNvPr>
          <p:cNvSpPr txBox="1"/>
          <p:nvPr/>
        </p:nvSpPr>
        <p:spPr>
          <a:xfrm>
            <a:off x="1722483" y="4827110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27%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490234-D46F-42AB-A4FA-5199917877DF}"/>
              </a:ext>
            </a:extLst>
          </p:cNvPr>
          <p:cNvSpPr txBox="1"/>
          <p:nvPr/>
        </p:nvSpPr>
        <p:spPr>
          <a:xfrm>
            <a:off x="2378759" y="4604479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34%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99CD2-26EC-48EA-A930-D0C9873F1DEC}"/>
              </a:ext>
            </a:extLst>
          </p:cNvPr>
          <p:cNvSpPr txBox="1"/>
          <p:nvPr/>
        </p:nvSpPr>
        <p:spPr>
          <a:xfrm>
            <a:off x="3035782" y="375620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64%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4C8FCF-D087-437D-84F6-F676F5F55A09}"/>
              </a:ext>
            </a:extLst>
          </p:cNvPr>
          <p:cNvGrpSpPr/>
          <p:nvPr/>
        </p:nvGrpSpPr>
        <p:grpSpPr>
          <a:xfrm>
            <a:off x="838200" y="5652243"/>
            <a:ext cx="2842354" cy="457076"/>
            <a:chOff x="838057" y="5797023"/>
            <a:chExt cx="2842354" cy="45707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39C89C1-BA66-48BF-B2C8-386B71BCD8B2}"/>
                </a:ext>
              </a:extLst>
            </p:cNvPr>
            <p:cNvCxnSpPr>
              <a:cxnSpLocks/>
            </p:cNvCxnSpPr>
            <p:nvPr/>
          </p:nvCxnSpPr>
          <p:spPr>
            <a:xfrm>
              <a:off x="838057" y="5826851"/>
              <a:ext cx="280391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D219D4-0808-43B0-B8FA-4872C3C08700}"/>
                </a:ext>
              </a:extLst>
            </p:cNvPr>
            <p:cNvSpPr/>
            <p:nvPr/>
          </p:nvSpPr>
          <p:spPr>
            <a:xfrm>
              <a:off x="1267309" y="5801675"/>
              <a:ext cx="49255" cy="50352"/>
            </a:xfrm>
            <a:prstGeom prst="ellipse">
              <a:avLst/>
            </a:prstGeom>
            <a:solidFill>
              <a:srgbClr val="227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D04F51A-6411-443F-9E65-DA7087D67992}"/>
                </a:ext>
              </a:extLst>
            </p:cNvPr>
            <p:cNvSpPr/>
            <p:nvPr/>
          </p:nvSpPr>
          <p:spPr>
            <a:xfrm>
              <a:off x="1935376" y="5797023"/>
              <a:ext cx="58356" cy="59656"/>
            </a:xfrm>
            <a:prstGeom prst="ellipse">
              <a:avLst/>
            </a:prstGeom>
            <a:solidFill>
              <a:srgbClr val="443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453F3C6-9759-486F-A0EA-D013EFA011E6}"/>
                </a:ext>
              </a:extLst>
            </p:cNvPr>
            <p:cNvSpPr/>
            <p:nvPr/>
          </p:nvSpPr>
          <p:spPr>
            <a:xfrm>
              <a:off x="2591652" y="5797023"/>
              <a:ext cx="58356" cy="59656"/>
            </a:xfrm>
            <a:prstGeom prst="ellipse">
              <a:avLst/>
            </a:prstGeom>
            <a:solidFill>
              <a:srgbClr val="9F0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97A125A-E337-448F-8BBF-253EE80200B7}"/>
                </a:ext>
              </a:extLst>
            </p:cNvPr>
            <p:cNvSpPr/>
            <p:nvPr/>
          </p:nvSpPr>
          <p:spPr>
            <a:xfrm>
              <a:off x="3247929" y="5797023"/>
              <a:ext cx="58356" cy="59656"/>
            </a:xfrm>
            <a:prstGeom prst="ellipse">
              <a:avLst/>
            </a:prstGeom>
            <a:solidFill>
              <a:srgbClr val="3EA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58D573-E131-4DB1-AAD2-C01540C78B05}"/>
                </a:ext>
              </a:extLst>
            </p:cNvPr>
            <p:cNvSpPr txBox="1"/>
            <p:nvPr/>
          </p:nvSpPr>
          <p:spPr>
            <a:xfrm>
              <a:off x="1025762" y="5886117"/>
              <a:ext cx="541449" cy="22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Linear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86CE80-EEA6-48BB-9DA0-CD6CDE1D8D31}"/>
                </a:ext>
              </a:extLst>
            </p:cNvPr>
            <p:cNvSpPr txBox="1"/>
            <p:nvPr/>
          </p:nvSpPr>
          <p:spPr>
            <a:xfrm>
              <a:off x="1617087" y="5886117"/>
              <a:ext cx="694929" cy="367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Decision</a:t>
              </a:r>
            </a:p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Tree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B358252-1DC9-4A7C-B1B7-98A202213E0E}"/>
                </a:ext>
              </a:extLst>
            </p:cNvPr>
            <p:cNvSpPr txBox="1"/>
            <p:nvPr/>
          </p:nvSpPr>
          <p:spPr>
            <a:xfrm>
              <a:off x="2294957" y="5886117"/>
              <a:ext cx="670694" cy="367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Random</a:t>
              </a:r>
            </a:p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Forest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91AFDD-FC13-4E1F-9F7E-6C88A48AE881}"/>
                </a:ext>
              </a:extLst>
            </p:cNvPr>
            <p:cNvSpPr txBox="1"/>
            <p:nvPr/>
          </p:nvSpPr>
          <p:spPr>
            <a:xfrm>
              <a:off x="2879316" y="5889756"/>
              <a:ext cx="801095" cy="22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Combined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72FA64B-72FF-47CC-AD15-C818AE2A1747}"/>
              </a:ext>
            </a:extLst>
          </p:cNvPr>
          <p:cNvSpPr txBox="1"/>
          <p:nvPr/>
        </p:nvSpPr>
        <p:spPr>
          <a:xfrm>
            <a:off x="4481253" y="2079642"/>
            <a:ext cx="29184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Classification: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panose="020F0302020204030203" pitchFamily="34" charset="0"/>
              </a:rPr>
              <a:t>Accuracy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Lato Black" panose="020F0A02020204030203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63773E-EC32-4029-A358-EC22F5E1B7B5}"/>
              </a:ext>
            </a:extLst>
          </p:cNvPr>
          <p:cNvGrpSpPr/>
          <p:nvPr/>
        </p:nvGrpSpPr>
        <p:grpSpPr>
          <a:xfrm>
            <a:off x="5916698" y="2601983"/>
            <a:ext cx="482715" cy="2934008"/>
            <a:chOff x="3840481" y="3289828"/>
            <a:chExt cx="468000" cy="2782561"/>
          </a:xfrm>
          <a:solidFill>
            <a:srgbClr val="EBEFF2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102754F-71E0-4548-B1C1-23ED781CA18E}"/>
                </a:ext>
              </a:extLst>
            </p:cNvPr>
            <p:cNvSpPr/>
            <p:nvPr/>
          </p:nvSpPr>
          <p:spPr>
            <a:xfrm>
              <a:off x="3840481" y="3520440"/>
              <a:ext cx="468000" cy="25519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D838CF7-A494-4A7A-B681-53239B8BDF61}"/>
                </a:ext>
              </a:extLst>
            </p:cNvPr>
            <p:cNvSpPr/>
            <p:nvPr/>
          </p:nvSpPr>
          <p:spPr>
            <a:xfrm>
              <a:off x="3840481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3A0EBEF-7B0C-4C9A-99DE-822C0BCC05AF}"/>
              </a:ext>
            </a:extLst>
          </p:cNvPr>
          <p:cNvGrpSpPr/>
          <p:nvPr/>
        </p:nvGrpSpPr>
        <p:grpSpPr>
          <a:xfrm>
            <a:off x="6572975" y="2601983"/>
            <a:ext cx="482715" cy="2934008"/>
            <a:chOff x="3840481" y="3289828"/>
            <a:chExt cx="468000" cy="2782561"/>
          </a:xfrm>
          <a:solidFill>
            <a:srgbClr val="EBEFF2"/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6480E5B-DAB3-491E-85AA-6910B8E933C5}"/>
                </a:ext>
              </a:extLst>
            </p:cNvPr>
            <p:cNvSpPr/>
            <p:nvPr/>
          </p:nvSpPr>
          <p:spPr>
            <a:xfrm>
              <a:off x="3840481" y="3520440"/>
              <a:ext cx="468000" cy="25519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E3793B-06C6-48ED-8DFD-F6C302287A52}"/>
                </a:ext>
              </a:extLst>
            </p:cNvPr>
            <p:cNvSpPr/>
            <p:nvPr/>
          </p:nvSpPr>
          <p:spPr>
            <a:xfrm>
              <a:off x="3840481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9619F03-E727-46A9-877E-C9073116B976}"/>
              </a:ext>
            </a:extLst>
          </p:cNvPr>
          <p:cNvGrpSpPr/>
          <p:nvPr/>
        </p:nvGrpSpPr>
        <p:grpSpPr>
          <a:xfrm>
            <a:off x="5920175" y="3892412"/>
            <a:ext cx="482715" cy="1643566"/>
            <a:chOff x="4559018" y="2674499"/>
            <a:chExt cx="468000" cy="1558729"/>
          </a:xfrm>
          <a:solidFill>
            <a:srgbClr val="9F0052"/>
          </a:solidFill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E6010F2-0F2B-481A-B1BC-811937A396CA}"/>
                </a:ext>
              </a:extLst>
            </p:cNvPr>
            <p:cNvSpPr/>
            <p:nvPr/>
          </p:nvSpPr>
          <p:spPr>
            <a:xfrm>
              <a:off x="4559018" y="2905113"/>
              <a:ext cx="468000" cy="1328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220F0EA-DB36-49CD-B0A1-CBED83EEC7B7}"/>
                </a:ext>
              </a:extLst>
            </p:cNvPr>
            <p:cNvSpPr/>
            <p:nvPr/>
          </p:nvSpPr>
          <p:spPr>
            <a:xfrm>
              <a:off x="4559018" y="2674499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4640453-BE77-4128-8D0B-6EA6F4800DA7}"/>
              </a:ext>
            </a:extLst>
          </p:cNvPr>
          <p:cNvGrpSpPr/>
          <p:nvPr/>
        </p:nvGrpSpPr>
        <p:grpSpPr>
          <a:xfrm>
            <a:off x="6572975" y="3594799"/>
            <a:ext cx="482715" cy="1942363"/>
            <a:chOff x="4572001" y="3252648"/>
            <a:chExt cx="468000" cy="1842103"/>
          </a:xfrm>
          <a:solidFill>
            <a:srgbClr val="3EA755"/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660B3B2-F7B7-43F3-BEDF-9D498BF60984}"/>
                </a:ext>
              </a:extLst>
            </p:cNvPr>
            <p:cNvSpPr/>
            <p:nvPr/>
          </p:nvSpPr>
          <p:spPr>
            <a:xfrm>
              <a:off x="4572001" y="3483261"/>
              <a:ext cx="468000" cy="1611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1F55064-32DC-4BB6-9B4C-8AA41AFB9AB6}"/>
                </a:ext>
              </a:extLst>
            </p:cNvPr>
            <p:cNvSpPr/>
            <p:nvPr/>
          </p:nvSpPr>
          <p:spPr>
            <a:xfrm>
              <a:off x="4572001" y="32526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4167816-93FE-4AA3-AB3B-338B4CFFC8F0}"/>
              </a:ext>
            </a:extLst>
          </p:cNvPr>
          <p:cNvGrpSpPr/>
          <p:nvPr/>
        </p:nvGrpSpPr>
        <p:grpSpPr>
          <a:xfrm>
            <a:off x="5260421" y="2601983"/>
            <a:ext cx="482715" cy="2934008"/>
            <a:chOff x="3840481" y="3289828"/>
            <a:chExt cx="468000" cy="2782561"/>
          </a:xfrm>
          <a:solidFill>
            <a:srgbClr val="EBEFF2"/>
          </a:solidFill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59956E5-3D9D-4C40-9212-F0AFD58A0261}"/>
                </a:ext>
              </a:extLst>
            </p:cNvPr>
            <p:cNvSpPr/>
            <p:nvPr/>
          </p:nvSpPr>
          <p:spPr>
            <a:xfrm>
              <a:off x="3840481" y="3520440"/>
              <a:ext cx="468000" cy="25519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1B4E0D2-7E52-472C-A14B-7216A4AD2D9E}"/>
                </a:ext>
              </a:extLst>
            </p:cNvPr>
            <p:cNvSpPr/>
            <p:nvPr/>
          </p:nvSpPr>
          <p:spPr>
            <a:xfrm>
              <a:off x="3840481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D12F5CD-026A-4334-8312-D3244AFD3534}"/>
              </a:ext>
            </a:extLst>
          </p:cNvPr>
          <p:cNvGrpSpPr/>
          <p:nvPr/>
        </p:nvGrpSpPr>
        <p:grpSpPr>
          <a:xfrm>
            <a:off x="5260421" y="3914043"/>
            <a:ext cx="482715" cy="1621935"/>
            <a:chOff x="4572001" y="2500614"/>
            <a:chExt cx="468000" cy="1538215"/>
          </a:xfrm>
          <a:solidFill>
            <a:srgbClr val="443988"/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407BD18-BB61-4F9C-B331-FACFD4707A40}"/>
                </a:ext>
              </a:extLst>
            </p:cNvPr>
            <p:cNvSpPr/>
            <p:nvPr/>
          </p:nvSpPr>
          <p:spPr>
            <a:xfrm>
              <a:off x="4572001" y="2734614"/>
              <a:ext cx="468000" cy="1304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0BEB35A-9B6A-46A0-9F72-11FEA3AB4428}"/>
                </a:ext>
              </a:extLst>
            </p:cNvPr>
            <p:cNvSpPr/>
            <p:nvPr/>
          </p:nvSpPr>
          <p:spPr>
            <a:xfrm>
              <a:off x="4572001" y="2500614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0E45BA-8524-40CF-BAFD-3EF4E0162BE4}"/>
              </a:ext>
            </a:extLst>
          </p:cNvPr>
          <p:cNvGrpSpPr/>
          <p:nvPr/>
        </p:nvGrpSpPr>
        <p:grpSpPr>
          <a:xfrm>
            <a:off x="4592355" y="2601983"/>
            <a:ext cx="482715" cy="2934008"/>
            <a:chOff x="3840481" y="3289828"/>
            <a:chExt cx="468000" cy="2782561"/>
          </a:xfrm>
          <a:solidFill>
            <a:srgbClr val="EBEFF2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52F5203-4F4F-43A9-8F8F-934EFDFE8612}"/>
                </a:ext>
              </a:extLst>
            </p:cNvPr>
            <p:cNvSpPr/>
            <p:nvPr/>
          </p:nvSpPr>
          <p:spPr>
            <a:xfrm>
              <a:off x="3840481" y="3520440"/>
              <a:ext cx="468000" cy="25519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F5AF23B-28FD-4978-9092-D2F4C02DA126}"/>
                </a:ext>
              </a:extLst>
            </p:cNvPr>
            <p:cNvSpPr/>
            <p:nvPr/>
          </p:nvSpPr>
          <p:spPr>
            <a:xfrm>
              <a:off x="3840481" y="328982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E7A2721-C360-4E23-A22B-DF1BCCE5A7D6}"/>
              </a:ext>
            </a:extLst>
          </p:cNvPr>
          <p:cNvGrpSpPr/>
          <p:nvPr/>
        </p:nvGrpSpPr>
        <p:grpSpPr>
          <a:xfrm>
            <a:off x="4592355" y="4103291"/>
            <a:ext cx="482715" cy="1427566"/>
            <a:chOff x="4572001" y="2626093"/>
            <a:chExt cx="468000" cy="1353878"/>
          </a:xfrm>
          <a:solidFill>
            <a:srgbClr val="227DAC"/>
          </a:soli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D7A8BC3-FE88-45A7-9E23-02E4C9585B8D}"/>
                </a:ext>
              </a:extLst>
            </p:cNvPr>
            <p:cNvSpPr/>
            <p:nvPr/>
          </p:nvSpPr>
          <p:spPr>
            <a:xfrm>
              <a:off x="4572001" y="2856706"/>
              <a:ext cx="468000" cy="1123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B3279BA-7A64-4582-BB19-FDE34AD9A3FD}"/>
                </a:ext>
              </a:extLst>
            </p:cNvPr>
            <p:cNvSpPr/>
            <p:nvPr/>
          </p:nvSpPr>
          <p:spPr>
            <a:xfrm>
              <a:off x="4572001" y="2626093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7FBC88E-3C9A-4C2D-B93A-F90172275CBA}"/>
              </a:ext>
            </a:extLst>
          </p:cNvPr>
          <p:cNvSpPr/>
          <p:nvPr/>
        </p:nvSpPr>
        <p:spPr>
          <a:xfrm>
            <a:off x="4299223" y="5530857"/>
            <a:ext cx="2918411" cy="1327143"/>
          </a:xfrm>
          <a:prstGeom prst="rect">
            <a:avLst/>
          </a:prstGeom>
          <a:solidFill>
            <a:srgbClr val="DF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2B9E8CA-33FA-438E-B11C-163832FC0BBE}"/>
              </a:ext>
            </a:extLst>
          </p:cNvPr>
          <p:cNvSpPr txBox="1"/>
          <p:nvPr/>
        </p:nvSpPr>
        <p:spPr>
          <a:xfrm>
            <a:off x="4591498" y="4187011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53%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B5790CD-77F6-4C8C-A388-7825212010E4}"/>
              </a:ext>
            </a:extLst>
          </p:cNvPr>
          <p:cNvSpPr txBox="1"/>
          <p:nvPr/>
        </p:nvSpPr>
        <p:spPr>
          <a:xfrm>
            <a:off x="5259565" y="3998515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60%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CF5A856-A000-4C94-990F-AB9AD3637184}"/>
              </a:ext>
            </a:extLst>
          </p:cNvPr>
          <p:cNvSpPr txBox="1"/>
          <p:nvPr/>
        </p:nvSpPr>
        <p:spPr>
          <a:xfrm>
            <a:off x="5914238" y="3955660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61%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2FE6A3D-2E9D-4442-BC0B-74C52FE42AD4}"/>
              </a:ext>
            </a:extLst>
          </p:cNvPr>
          <p:cNvSpPr txBox="1"/>
          <p:nvPr/>
        </p:nvSpPr>
        <p:spPr>
          <a:xfrm>
            <a:off x="6572865" y="3716998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72%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8294413-5DF4-41F6-9D45-1D10CC99618D}"/>
              </a:ext>
            </a:extLst>
          </p:cNvPr>
          <p:cNvGrpSpPr/>
          <p:nvPr/>
        </p:nvGrpSpPr>
        <p:grpSpPr>
          <a:xfrm>
            <a:off x="4375280" y="5652243"/>
            <a:ext cx="2842354" cy="489204"/>
            <a:chOff x="838057" y="5797023"/>
            <a:chExt cx="2842354" cy="489204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BDEA3C0-3A62-43C9-AFE0-FBF9552F10B8}"/>
                </a:ext>
              </a:extLst>
            </p:cNvPr>
            <p:cNvCxnSpPr>
              <a:cxnSpLocks/>
            </p:cNvCxnSpPr>
            <p:nvPr/>
          </p:nvCxnSpPr>
          <p:spPr>
            <a:xfrm>
              <a:off x="838057" y="5826851"/>
              <a:ext cx="280391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40D0C32-ECD8-45CB-811D-A459563E4DA6}"/>
                </a:ext>
              </a:extLst>
            </p:cNvPr>
            <p:cNvSpPr/>
            <p:nvPr/>
          </p:nvSpPr>
          <p:spPr>
            <a:xfrm>
              <a:off x="1267309" y="5797023"/>
              <a:ext cx="58356" cy="59656"/>
            </a:xfrm>
            <a:prstGeom prst="ellipse">
              <a:avLst/>
            </a:prstGeom>
            <a:solidFill>
              <a:srgbClr val="227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3DB975E-A82A-4353-A5EB-089691F20B29}"/>
                </a:ext>
              </a:extLst>
            </p:cNvPr>
            <p:cNvSpPr/>
            <p:nvPr/>
          </p:nvSpPr>
          <p:spPr>
            <a:xfrm>
              <a:off x="1935376" y="5797023"/>
              <a:ext cx="58356" cy="59656"/>
            </a:xfrm>
            <a:prstGeom prst="ellipse">
              <a:avLst/>
            </a:prstGeom>
            <a:solidFill>
              <a:srgbClr val="443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D53D088-9EC4-47DE-9BB7-5C414E88BD36}"/>
                </a:ext>
              </a:extLst>
            </p:cNvPr>
            <p:cNvSpPr/>
            <p:nvPr/>
          </p:nvSpPr>
          <p:spPr>
            <a:xfrm>
              <a:off x="2596428" y="5797023"/>
              <a:ext cx="58356" cy="59656"/>
            </a:xfrm>
            <a:prstGeom prst="ellipse">
              <a:avLst/>
            </a:prstGeom>
            <a:solidFill>
              <a:srgbClr val="9F0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EA74A43-CA0F-426F-8016-EE1892E7870C}"/>
                </a:ext>
              </a:extLst>
            </p:cNvPr>
            <p:cNvSpPr/>
            <p:nvPr/>
          </p:nvSpPr>
          <p:spPr>
            <a:xfrm>
              <a:off x="3247929" y="5797023"/>
              <a:ext cx="58356" cy="59656"/>
            </a:xfrm>
            <a:prstGeom prst="ellipse">
              <a:avLst/>
            </a:prstGeom>
            <a:solidFill>
              <a:srgbClr val="3EA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977562-CA97-473B-9A63-A76C9D48A8E8}"/>
                </a:ext>
              </a:extLst>
            </p:cNvPr>
            <p:cNvSpPr txBox="1"/>
            <p:nvPr/>
          </p:nvSpPr>
          <p:spPr>
            <a:xfrm>
              <a:off x="951651" y="5886117"/>
              <a:ext cx="6896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Neural</a:t>
              </a:r>
            </a:p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Network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CC7C943-0DDF-48A6-845C-FC9D67E8FDB3}"/>
                </a:ext>
              </a:extLst>
            </p:cNvPr>
            <p:cNvSpPr txBox="1"/>
            <p:nvPr/>
          </p:nvSpPr>
          <p:spPr>
            <a:xfrm>
              <a:off x="1617087" y="5886117"/>
              <a:ext cx="6949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GNB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6223A71-F30E-40DE-802B-70D8B13EB659}"/>
                </a:ext>
              </a:extLst>
            </p:cNvPr>
            <p:cNvSpPr txBox="1"/>
            <p:nvPr/>
          </p:nvSpPr>
          <p:spPr>
            <a:xfrm>
              <a:off x="2294957" y="5886117"/>
              <a:ext cx="670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Random</a:t>
              </a:r>
            </a:p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Forest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6D37126-F52E-46D3-883E-236C6E6ADCCC}"/>
                </a:ext>
              </a:extLst>
            </p:cNvPr>
            <p:cNvSpPr txBox="1"/>
            <p:nvPr/>
          </p:nvSpPr>
          <p:spPr>
            <a:xfrm>
              <a:off x="2879316" y="5889756"/>
              <a:ext cx="8010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Lato" panose="020F0502020204030203" pitchFamily="34" charset="0"/>
                </a:rPr>
                <a:t>KNN</a:t>
              </a:r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BD15CA8A-2582-47E2-B32B-92F7E9DF9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54" r="49469" b="50000"/>
          <a:stretch/>
        </p:blipFill>
        <p:spPr bwMode="auto">
          <a:xfrm>
            <a:off x="7832415" y="2479752"/>
            <a:ext cx="3960317" cy="3254696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453449F-A3D0-4D41-9315-26B257C427ED}"/>
              </a:ext>
            </a:extLst>
          </p:cNvPr>
          <p:cNvSpPr txBox="1"/>
          <p:nvPr/>
        </p:nvSpPr>
        <p:spPr>
          <a:xfrm>
            <a:off x="7933591" y="2079642"/>
            <a:ext cx="29184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Confusion Matrix: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panose="020F0302020204030203" pitchFamily="34" charset="0"/>
              </a:rPr>
              <a:t>KNN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45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5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122" grpId="0"/>
      <p:bldP spid="123" grpId="0"/>
      <p:bldP spid="124" grpId="0"/>
      <p:bldP spid="1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61C6-BD83-4974-8AF6-38DB8DB87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9" b="100000" l="10000" r="90000"/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80" r="29357" b="5924"/>
          <a:stretch/>
        </p:blipFill>
        <p:spPr>
          <a:xfrm flipH="1">
            <a:off x="0" y="3518133"/>
            <a:ext cx="1597737" cy="3339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832F8-B978-4B18-AB9D-12EF5FCC1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611" y="3621919"/>
            <a:ext cx="3914476" cy="3209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EEB4B-8286-41F3-BC7E-3AAC7AEDE3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50" y="3648403"/>
            <a:ext cx="3209595" cy="3209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5FCF76-0E17-4BBD-A540-E00CA45703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83" b="99417" l="10000" r="100000">
                        <a14:foregroundMark x1="64917" y1="6667" x2="64917" y2="6667"/>
                        <a14:foregroundMark x1="70750" y1="11000" x2="70750" y2="11000"/>
                        <a14:foregroundMark x1="75083" y1="15833" x2="75083" y2="15833"/>
                        <a14:foregroundMark x1="78000" y1="19083" x2="78000" y2="19083"/>
                        <a14:foregroundMark x1="78833" y1="25167" x2="78833" y2="25167"/>
                        <a14:foregroundMark x1="73333" y1="8417" x2="73333" y2="8417"/>
                        <a14:foregroundMark x1="72250" y1="5833" x2="72250" y2="5833"/>
                        <a14:foregroundMark x1="70583" y1="7000" x2="70583" y2="7000"/>
                        <a14:foregroundMark x1="74833" y1="9083" x2="74833" y2="9083"/>
                        <a14:foregroundMark x1="70083" y1="4583" x2="70083" y2="4583"/>
                        <a14:foregroundMark x1="77417" y1="16000" x2="77417" y2="16000"/>
                        <a14:foregroundMark x1="78833" y1="13917" x2="78833" y2="13917"/>
                        <a14:foregroundMark x1="54000" y1="12250" x2="54000" y2="12250"/>
                        <a14:foregroundMark x1="49750" y1="17583" x2="49750" y2="17583"/>
                        <a14:foregroundMark x1="46417" y1="22583" x2="46417" y2="22583"/>
                        <a14:foregroundMark x1="47083" y1="26500" x2="47083" y2="26500"/>
                        <a14:foregroundMark x1="48000" y1="31167" x2="48000" y2="31167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6" b="3345"/>
          <a:stretch/>
        </p:blipFill>
        <p:spPr>
          <a:xfrm>
            <a:off x="9286609" y="3648405"/>
            <a:ext cx="2905391" cy="3209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F29D7F-2BBF-46B3-8659-E9F1340809DF}"/>
              </a:ext>
            </a:extLst>
          </p:cNvPr>
          <p:cNvSpPr txBox="1"/>
          <p:nvPr/>
        </p:nvSpPr>
        <p:spPr>
          <a:xfrm>
            <a:off x="762000" y="1754422"/>
            <a:ext cx="6393402" cy="41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Every popular musician has their unique musical style.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58747-0B5D-490A-9828-6B10E08E45C6}"/>
              </a:ext>
            </a:extLst>
          </p:cNvPr>
          <p:cNvSpPr txBox="1"/>
          <p:nvPr/>
        </p:nvSpPr>
        <p:spPr>
          <a:xfrm>
            <a:off x="1092880" y="2167484"/>
            <a:ext cx="6393402" cy="41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Ed Sheeran, is a huge fan of acoustic guitar</a:t>
            </a:r>
            <a:endParaRPr lang="en-GB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FDDEEA-3319-4483-BFFB-1E1F68167F9E}"/>
              </a:ext>
            </a:extLst>
          </p:cNvPr>
          <p:cNvSpPr txBox="1"/>
          <p:nvPr/>
        </p:nvSpPr>
        <p:spPr>
          <a:xfrm>
            <a:off x="1092880" y="2498653"/>
            <a:ext cx="6393402" cy="41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Drake has perfected the art of rapping</a:t>
            </a:r>
            <a:endParaRPr lang="en-GB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76896-54E9-49B9-9F90-7C56B9CF4165}"/>
              </a:ext>
            </a:extLst>
          </p:cNvPr>
          <p:cNvSpPr txBox="1"/>
          <p:nvPr/>
        </p:nvSpPr>
        <p:spPr>
          <a:xfrm>
            <a:off x="1092880" y="2838704"/>
            <a:ext cx="6393402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Adele can hit exceptionally high notes in her pop ballads</a:t>
            </a:r>
            <a:endParaRPr lang="en-GB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36FD17-0CD9-4B71-AAD7-3AD0EE2EC1ED}"/>
              </a:ext>
            </a:extLst>
          </p:cNvPr>
          <p:cNvSpPr txBox="1"/>
          <p:nvPr/>
        </p:nvSpPr>
        <p:spPr>
          <a:xfrm>
            <a:off x="1092880" y="3174167"/>
            <a:ext cx="6393402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Kygo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whose DJ performance is filled with EDM enchantment. </a:t>
            </a:r>
            <a:endParaRPr lang="en-GB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EB579C-D519-4FF3-BCE6-E0B3641F4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0378" y="1641054"/>
            <a:ext cx="8905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This brings us to a question that many aspiring and successful musicians want to know the answer to…</a:t>
            </a:r>
            <a:endParaRPr lang="en-GB" sz="6000" dirty="0">
              <a:solidFill>
                <a:schemeClr val="tx1">
                  <a:lumMod val="85000"/>
                  <a:lumOff val="15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1EE0C-6F06-4EC2-832A-C6247378F190}"/>
              </a:ext>
            </a:extLst>
          </p:cNvPr>
          <p:cNvSpPr txBox="1"/>
          <p:nvPr/>
        </p:nvSpPr>
        <p:spPr>
          <a:xfrm>
            <a:off x="2087880" y="3502782"/>
            <a:ext cx="6393402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WHAT MAKES A SONG UNIQUE, AND WHAT QUALITIES SHOULD A SONG HAVE IN ORDER TO BECOME A HIT?</a:t>
            </a: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51674-F9AA-4E2B-BB3D-6315868ED69A}"/>
              </a:ext>
            </a:extLst>
          </p:cNvPr>
          <p:cNvSpPr txBox="1"/>
          <p:nvPr/>
        </p:nvSpPr>
        <p:spPr>
          <a:xfrm>
            <a:off x="517398" y="570067"/>
            <a:ext cx="244602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9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endParaRPr lang="en-AU" sz="23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B72C-CC28-4927-AF06-8C0EE891EBF6}"/>
              </a:ext>
            </a:extLst>
          </p:cNvPr>
          <p:cNvSpPr txBox="1"/>
          <p:nvPr/>
        </p:nvSpPr>
        <p:spPr>
          <a:xfrm>
            <a:off x="2087880" y="4392578"/>
            <a:ext cx="6393402" cy="41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i="0" dirty="0">
                <a:solidFill>
                  <a:srgbClr val="6DA945"/>
                </a:solidFill>
                <a:effectLst/>
                <a:latin typeface="Lato" panose="020F0502020204030203" pitchFamily="34" charset="0"/>
              </a:rPr>
              <a:t>In other words, can we really predict what makes a song a hit?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B4E3-5CA6-43F5-85E2-61671C15AC99}"/>
              </a:ext>
            </a:extLst>
          </p:cNvPr>
          <p:cNvSpPr txBox="1"/>
          <p:nvPr/>
        </p:nvSpPr>
        <p:spPr>
          <a:xfrm>
            <a:off x="7790688" y="5872370"/>
            <a:ext cx="3529584" cy="41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i="0" dirty="0">
                <a:effectLst/>
                <a:latin typeface="Lato" panose="020F0502020204030203" pitchFamily="34" charset="0"/>
              </a:rPr>
              <a:t>TO ADDRESS THIS QUESTION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ACFB4-1E80-4558-995A-7A4DDD2CC828}"/>
              </a:ext>
            </a:extLst>
          </p:cNvPr>
          <p:cNvSpPr txBox="1"/>
          <p:nvPr/>
        </p:nvSpPr>
        <p:spPr>
          <a:xfrm>
            <a:off x="10695432" y="5311612"/>
            <a:ext cx="3529584" cy="130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6000" b="1" i="0" dirty="0">
                <a:solidFill>
                  <a:srgbClr val="6DA945"/>
                </a:solidFill>
                <a:effectLst/>
                <a:latin typeface="Lato" panose="020F0502020204030203" pitchFamily="34" charset="0"/>
                <a:sym typeface="Wingdings" panose="05000000000000000000" pitchFamily="2" charset="2"/>
              </a:rPr>
              <a:t></a:t>
            </a:r>
            <a:endParaRPr lang="en-GB" sz="6000" b="1" i="0" dirty="0">
              <a:solidFill>
                <a:srgbClr val="6DA945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747058-D2C9-412E-A690-9EAB971876B9}"/>
              </a:ext>
            </a:extLst>
          </p:cNvPr>
          <p:cNvSpPr txBox="1"/>
          <p:nvPr/>
        </p:nvSpPr>
        <p:spPr>
          <a:xfrm>
            <a:off x="1478475" y="640006"/>
            <a:ext cx="9509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We Relied On A Variety Of Musical Features:</a:t>
            </a:r>
            <a:endParaRPr lang="en-GB" sz="9600" dirty="0">
              <a:solidFill>
                <a:schemeClr val="tx1">
                  <a:lumMod val="85000"/>
                  <a:lumOff val="15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639A8-6D77-4269-A426-F25E9FC676E8}"/>
              </a:ext>
            </a:extLst>
          </p:cNvPr>
          <p:cNvSpPr txBox="1"/>
          <p:nvPr/>
        </p:nvSpPr>
        <p:spPr>
          <a:xfrm>
            <a:off x="1478475" y="2209666"/>
            <a:ext cx="2037245" cy="154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Popularity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Artist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Track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Year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Danceability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Energy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A7595-E393-497D-83DB-24D6B057A99C}"/>
              </a:ext>
            </a:extLst>
          </p:cNvPr>
          <p:cNvSpPr txBox="1"/>
          <p:nvPr/>
        </p:nvSpPr>
        <p:spPr>
          <a:xfrm>
            <a:off x="3515720" y="2209666"/>
            <a:ext cx="1917136" cy="154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Key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Loudness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Mode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Speechiness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Acousticness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Instrumentalness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CE80F1-79CF-4DC3-8A63-515A9D8EF0B8}"/>
              </a:ext>
            </a:extLst>
          </p:cNvPr>
          <p:cNvSpPr txBox="1"/>
          <p:nvPr/>
        </p:nvSpPr>
        <p:spPr>
          <a:xfrm>
            <a:off x="5716707" y="2209666"/>
            <a:ext cx="1917136" cy="1297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Liveness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Valence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Tempo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Duration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Time Signature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F9B81-BB3C-4760-A6C7-527D7717BB91}"/>
              </a:ext>
            </a:extLst>
          </p:cNvPr>
          <p:cNvSpPr txBox="1"/>
          <p:nvPr/>
        </p:nvSpPr>
        <p:spPr>
          <a:xfrm>
            <a:off x="914790" y="4703961"/>
            <a:ext cx="4361298" cy="41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Despite the fact that our results appear to be</a:t>
            </a:r>
            <a:endParaRPr lang="en-GB" sz="1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E9241-925E-47DF-B6D1-8BB2DD016B36}"/>
              </a:ext>
            </a:extLst>
          </p:cNvPr>
          <p:cNvSpPr txBox="1"/>
          <p:nvPr/>
        </p:nvSpPr>
        <p:spPr>
          <a:xfrm>
            <a:off x="5064280" y="4584382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6DA9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OPTIMISTIC</a:t>
            </a:r>
            <a:endParaRPr lang="en-AU" sz="4800" b="1" dirty="0">
              <a:solidFill>
                <a:srgbClr val="6DA94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F22EEF-194F-4157-9947-85E89040FB77}"/>
              </a:ext>
            </a:extLst>
          </p:cNvPr>
          <p:cNvSpPr txBox="1"/>
          <p:nvPr/>
        </p:nvSpPr>
        <p:spPr>
          <a:xfrm>
            <a:off x="914790" y="5413823"/>
            <a:ext cx="6242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6DA945"/>
                </a:solidFill>
                <a:effectLst/>
                <a:latin typeface="Helvetica Neue"/>
              </a:rPr>
              <a:t>OUR RESULTS </a:t>
            </a:r>
            <a:r>
              <a:rPr lang="en-US" sz="16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emonstrates that there is no magic formula yet that can help us predict a song being a hit before it is released.</a:t>
            </a:r>
            <a:endParaRPr lang="en-AU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32130-6AD0-4A58-8B2D-E24FD3107416}"/>
              </a:ext>
            </a:extLst>
          </p:cNvPr>
          <p:cNvSpPr txBox="1"/>
          <p:nvPr/>
        </p:nvSpPr>
        <p:spPr>
          <a:xfrm>
            <a:off x="914790" y="3871157"/>
            <a:ext cx="95093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Retrieved from Spotify's API to assist us in predicting whether or not a song will be a hit.</a:t>
            </a:r>
            <a:endParaRPr lang="en-AU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AA04E6-3ECF-4B8F-A450-F85B7BDDBEC9}"/>
              </a:ext>
            </a:extLst>
          </p:cNvPr>
          <p:cNvSpPr txBox="1"/>
          <p:nvPr/>
        </p:nvSpPr>
        <p:spPr>
          <a:xfrm>
            <a:off x="916025" y="235102"/>
            <a:ext cx="609447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endParaRPr lang="en-AU" sz="13800" dirty="0"/>
          </a:p>
        </p:txBody>
      </p:sp>
    </p:spTree>
    <p:extLst>
      <p:ext uri="{BB962C8B-B14F-4D97-AF65-F5344CB8AC3E}">
        <p14:creationId xmlns:p14="http://schemas.microsoft.com/office/powerpoint/2010/main" val="4022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28F36-19F2-43FC-8415-3133DF4EA611}"/>
              </a:ext>
            </a:extLst>
          </p:cNvPr>
          <p:cNvSpPr txBox="1"/>
          <p:nvPr/>
        </p:nvSpPr>
        <p:spPr>
          <a:xfrm>
            <a:off x="1276916" y="785611"/>
            <a:ext cx="7391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When we first started working on this project,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729D-3511-40B7-A077-70AA926A28F5}"/>
              </a:ext>
            </a:extLst>
          </p:cNvPr>
          <p:cNvSpPr txBox="1"/>
          <p:nvPr/>
        </p:nvSpPr>
        <p:spPr>
          <a:xfrm>
            <a:off x="1276916" y="2443136"/>
            <a:ext cx="95093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all had our own ideas about what qualities could make a hit song. </a:t>
            </a:r>
            <a:endParaRPr lang="en-AU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C1DE1-A158-43AC-8BCA-2B50205AF23D}"/>
              </a:ext>
            </a:extLst>
          </p:cNvPr>
          <p:cNvSpPr txBox="1"/>
          <p:nvPr/>
        </p:nvSpPr>
        <p:spPr>
          <a:xfrm>
            <a:off x="1276916" y="2748498"/>
            <a:ext cx="95093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6DA9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HOWEVER,</a:t>
            </a:r>
            <a:endParaRPr lang="en-AU" sz="1600" b="1" dirty="0">
              <a:solidFill>
                <a:srgbClr val="6DA94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7FBEA-D669-4966-B835-50EB30E92C36}"/>
              </a:ext>
            </a:extLst>
          </p:cNvPr>
          <p:cNvSpPr txBox="1"/>
          <p:nvPr/>
        </p:nvSpPr>
        <p:spPr>
          <a:xfrm>
            <a:off x="1675378" y="3179792"/>
            <a:ext cx="7825237" cy="152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Our analysis of the Spotify data has yielded models with weak predictive capabilities.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This illustrates how difficult it is to predict something as subjective as music, since other factors contribute to a hit song:</a:t>
            </a:r>
            <a:endParaRPr lang="en-GB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3A109-3246-406A-803B-49C0F29036FE}"/>
              </a:ext>
            </a:extLst>
          </p:cNvPr>
          <p:cNvSpPr txBox="1"/>
          <p:nvPr/>
        </p:nvSpPr>
        <p:spPr>
          <a:xfrm>
            <a:off x="1675378" y="4700849"/>
            <a:ext cx="6487732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One factor is the assumption that a song can become enormously popular as a consequence of advertising.</a:t>
            </a:r>
            <a:endParaRPr lang="en-GB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F0A5D-F935-45CB-A2D5-D7FA20481458}"/>
              </a:ext>
            </a:extLst>
          </p:cNvPr>
          <p:cNvSpPr txBox="1"/>
          <p:nvPr/>
        </p:nvSpPr>
        <p:spPr>
          <a:xfrm>
            <a:off x="1675378" y="5477390"/>
            <a:ext cx="6487732" cy="41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Another factor to consider is radio airplay.</a:t>
            </a:r>
            <a:endParaRPr lang="en-GB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AFD60-5B4D-48DC-9DA6-E0BE187DBB85}"/>
              </a:ext>
            </a:extLst>
          </p:cNvPr>
          <p:cNvSpPr txBox="1"/>
          <p:nvPr/>
        </p:nvSpPr>
        <p:spPr>
          <a:xfrm>
            <a:off x="568420" y="186956"/>
            <a:ext cx="83729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99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</a:t>
            </a:r>
            <a:endParaRPr lang="en-AU" sz="13800" dirty="0"/>
          </a:p>
        </p:txBody>
      </p:sp>
    </p:spTree>
    <p:extLst>
      <p:ext uri="{BB962C8B-B14F-4D97-AF65-F5344CB8AC3E}">
        <p14:creationId xmlns:p14="http://schemas.microsoft.com/office/powerpoint/2010/main" val="4835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  <p:bldP spid="8" grpId="0" build="p"/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F71529-310B-4F90-A3A8-EDBD26DBB611}"/>
              </a:ext>
            </a:extLst>
          </p:cNvPr>
          <p:cNvSpPr txBox="1"/>
          <p:nvPr/>
        </p:nvSpPr>
        <p:spPr>
          <a:xfrm>
            <a:off x="1282446" y="785611"/>
            <a:ext cx="10603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Even though our predictive model does not fully answer our question, </a:t>
            </a:r>
            <a:endParaRPr lang="en-GB" sz="4800" dirty="0">
              <a:solidFill>
                <a:schemeClr val="tx1">
                  <a:lumMod val="85000"/>
                  <a:lumOff val="15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DE416-D0A7-471C-98F0-824DED6D9150}"/>
              </a:ext>
            </a:extLst>
          </p:cNvPr>
          <p:cNvSpPr txBox="1"/>
          <p:nvPr/>
        </p:nvSpPr>
        <p:spPr>
          <a:xfrm>
            <a:off x="1767078" y="2589435"/>
            <a:ext cx="7504938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usic producers and musicians can still apply our model to better understand their audiences and create songs that their fans will enjoy hearing.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17F2C-BB03-4288-B2EF-5B668D56817C}"/>
              </a:ext>
            </a:extLst>
          </p:cNvPr>
          <p:cNvSpPr txBox="1"/>
          <p:nvPr/>
        </p:nvSpPr>
        <p:spPr>
          <a:xfrm>
            <a:off x="1767078" y="3708085"/>
            <a:ext cx="7504938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Artists can better understand what lyrics to write and tailor the message of their songs to what their fan base would enjoy hearing.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FA1C4-0276-4224-8ED0-3966FFE54FAD}"/>
              </a:ext>
            </a:extLst>
          </p:cNvPr>
          <p:cNvSpPr txBox="1"/>
          <p:nvPr/>
        </p:nvSpPr>
        <p:spPr>
          <a:xfrm>
            <a:off x="1767078" y="4826735"/>
            <a:ext cx="7504938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udio engineers can collaborate with artists to improve inherent musical aspects in order to make a song more popular, catchy, and unforgettable.</a:t>
            </a:r>
            <a:endParaRPr lang="en-GB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104F4-73DC-4183-AE12-F7C81FF72BD4}"/>
              </a:ext>
            </a:extLst>
          </p:cNvPr>
          <p:cNvSpPr txBox="1"/>
          <p:nvPr/>
        </p:nvSpPr>
        <p:spPr>
          <a:xfrm>
            <a:off x="762000" y="406520"/>
            <a:ext cx="609447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</a:t>
            </a:r>
            <a:endParaRPr lang="en-AU" sz="13800" dirty="0"/>
          </a:p>
        </p:txBody>
      </p:sp>
    </p:spTree>
    <p:extLst>
      <p:ext uri="{BB962C8B-B14F-4D97-AF65-F5344CB8AC3E}">
        <p14:creationId xmlns:p14="http://schemas.microsoft.com/office/powerpoint/2010/main" val="19554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0925E-9AF1-4D1E-BD35-701F91AF4E34}"/>
              </a:ext>
            </a:extLst>
          </p:cNvPr>
          <p:cNvSpPr txBox="1"/>
          <p:nvPr/>
        </p:nvSpPr>
        <p:spPr>
          <a:xfrm>
            <a:off x="1389888" y="1897642"/>
            <a:ext cx="4322063" cy="225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Including data from other platforms, such as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TikTok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 and YouTube. Is it true that these platforms promote song popularity? For example, is a specific type of song being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utilised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 to perform a trendy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TikTok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 dance?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695F4-2B53-4BAD-A66D-82455F00F2A4}"/>
              </a:ext>
            </a:extLst>
          </p:cNvPr>
          <p:cNvSpPr txBox="1"/>
          <p:nvPr/>
        </p:nvSpPr>
        <p:spPr>
          <a:xfrm>
            <a:off x="1389886" y="4229172"/>
            <a:ext cx="4322063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How popular is the artist? Is there a large social media following for that particular artist?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42E5-47A8-4AD4-8A6B-B443918BD570}"/>
              </a:ext>
            </a:extLst>
          </p:cNvPr>
          <p:cNvSpPr txBox="1"/>
          <p:nvPr/>
        </p:nvSpPr>
        <p:spPr>
          <a:xfrm>
            <a:off x="1389887" y="5452707"/>
            <a:ext cx="4322063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Whether an artist is signed to a record label, and if so, which one?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83FFC-B861-44FC-8D31-F312A3782B8D}"/>
              </a:ext>
            </a:extLst>
          </p:cNvPr>
          <p:cNvSpPr txBox="1"/>
          <p:nvPr/>
        </p:nvSpPr>
        <p:spPr>
          <a:xfrm>
            <a:off x="6818378" y="1897642"/>
            <a:ext cx="4322062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How much radio airplay does a song receive? Does this have an impact on its popularity?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B13F2-CB3A-4864-8C7B-3493D8666DAA}"/>
              </a:ext>
            </a:extLst>
          </p:cNvPr>
          <p:cNvSpPr txBox="1"/>
          <p:nvPr/>
        </p:nvSpPr>
        <p:spPr>
          <a:xfrm>
            <a:off x="6767657" y="3217963"/>
            <a:ext cx="4322062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Is there a difference in the popularity of a song with a featured artist vs a song without a featured artist?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3EC941-B00D-407F-9C86-C36EDDBA6F23}"/>
              </a:ext>
            </a:extLst>
          </p:cNvPr>
          <p:cNvSpPr txBox="1"/>
          <p:nvPr/>
        </p:nvSpPr>
        <p:spPr>
          <a:xfrm>
            <a:off x="6818378" y="4538284"/>
            <a:ext cx="4220620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When is the best time to release a song? Is it critical to release a song at the right time in order for it to be successful?</a:t>
            </a:r>
          </a:p>
        </p:txBody>
      </p:sp>
    </p:spTree>
    <p:extLst>
      <p:ext uri="{BB962C8B-B14F-4D97-AF65-F5344CB8AC3E}">
        <p14:creationId xmlns:p14="http://schemas.microsoft.com/office/powerpoint/2010/main" val="38502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The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FAA7D-A55D-4600-B4F1-53A186E58811}"/>
              </a:ext>
            </a:extLst>
          </p:cNvPr>
          <p:cNvSpPr txBox="1"/>
          <p:nvPr/>
        </p:nvSpPr>
        <p:spPr>
          <a:xfrm>
            <a:off x="762000" y="1938406"/>
            <a:ext cx="6393402" cy="2625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Mainstream record labels dominate 68% of the music industry.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Yet these songs account for less than 1% for the music produced each year.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Stream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ing services like Spotify have made uncovering new musical tastes easier.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Vast amounts of data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 have been made available.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The Question:</a:t>
            </a:r>
            <a:r>
              <a:rPr lang="en-GB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 What does a song need to become a hit?</a:t>
            </a:r>
            <a:endParaRPr lang="en-GB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20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2AC9D9-E152-4547-ABF3-780EA0D5F735}"/>
              </a:ext>
            </a:extLst>
          </p:cNvPr>
          <p:cNvSpPr txBox="1"/>
          <p:nvPr/>
        </p:nvSpPr>
        <p:spPr>
          <a:xfrm>
            <a:off x="1402080" y="785611"/>
            <a:ext cx="7347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 additionally divide </a:t>
            </a:r>
            <a:r>
              <a:rPr lang="en-US" sz="4800" b="1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POPULARITY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into subcategories based on:</a:t>
            </a:r>
            <a:endParaRPr lang="en-GB" sz="48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45A1D-0901-4CF0-AB6E-C9C1C700BA9F}"/>
              </a:ext>
            </a:extLst>
          </p:cNvPr>
          <p:cNvSpPr txBox="1"/>
          <p:nvPr/>
        </p:nvSpPr>
        <p:spPr>
          <a:xfrm>
            <a:off x="1913382" y="3429000"/>
            <a:ext cx="7504938" cy="41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Region</a:t>
            </a:r>
            <a:endParaRPr lang="en-US" sz="1600" b="0" i="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C6EB0-D6E3-4D44-AA98-BEA926E34819}"/>
              </a:ext>
            </a:extLst>
          </p:cNvPr>
          <p:cNvSpPr txBox="1"/>
          <p:nvPr/>
        </p:nvSpPr>
        <p:spPr>
          <a:xfrm>
            <a:off x="1913382" y="3949933"/>
            <a:ext cx="7504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Demographics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3E8E8-945C-476B-B307-8069EAE3318D}"/>
              </a:ext>
            </a:extLst>
          </p:cNvPr>
          <p:cNvSpPr txBox="1"/>
          <p:nvPr/>
        </p:nvSpPr>
        <p:spPr>
          <a:xfrm>
            <a:off x="1913382" y="4913103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 of shared Spotify accounts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B8AF6-B7C3-4899-9BB9-A9FE774048B0}"/>
              </a:ext>
            </a:extLst>
          </p:cNvPr>
          <p:cNvSpPr txBox="1"/>
          <p:nvPr/>
        </p:nvSpPr>
        <p:spPr>
          <a:xfrm>
            <a:off x="1913382" y="4431518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 device is the music streaming 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5C5B0-3E19-4CB3-AB09-D4193306FE88}"/>
              </a:ext>
            </a:extLst>
          </p:cNvPr>
          <p:cNvSpPr txBox="1"/>
          <p:nvPr/>
        </p:nvSpPr>
        <p:spPr>
          <a:xfrm>
            <a:off x="569214" y="166419"/>
            <a:ext cx="6094476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99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920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837DB5-C89C-4E3B-882A-D56DFCD2EE6B}"/>
              </a:ext>
            </a:extLst>
          </p:cNvPr>
          <p:cNvGrpSpPr/>
          <p:nvPr/>
        </p:nvGrpSpPr>
        <p:grpSpPr>
          <a:xfrm>
            <a:off x="8019558" y="1429269"/>
            <a:ext cx="3187050" cy="4643120"/>
            <a:chOff x="1628790" y="447040"/>
            <a:chExt cx="3187050" cy="464312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568772D-B5E2-42CE-8059-8B41EFFE4D4E}"/>
                </a:ext>
              </a:extLst>
            </p:cNvPr>
            <p:cNvSpPr/>
            <p:nvPr/>
          </p:nvSpPr>
          <p:spPr>
            <a:xfrm>
              <a:off x="2316480" y="859536"/>
              <a:ext cx="1755648" cy="363931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1D182F-A296-4DD9-84FD-FADBC9532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790" y="447040"/>
              <a:ext cx="3187050" cy="4643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C05ACB-9DED-48B9-8C38-724941B25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026" y="2034863"/>
              <a:ext cx="682578" cy="6825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FAA7D-A55D-4600-B4F1-53A186E58811}"/>
              </a:ext>
            </a:extLst>
          </p:cNvPr>
          <p:cNvSpPr txBox="1"/>
          <p:nvPr/>
        </p:nvSpPr>
        <p:spPr>
          <a:xfrm>
            <a:off x="762000" y="1938406"/>
            <a:ext cx="6432996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To determine the key factors that make a hit song. In order to address the core question, we will investigate the following questions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:</a:t>
            </a:r>
            <a:endParaRPr lang="en-GB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7969E-9974-4476-8FAE-BDF5271009AB}"/>
              </a:ext>
            </a:extLst>
          </p:cNvPr>
          <p:cNvSpPr txBox="1"/>
          <p:nvPr/>
        </p:nvSpPr>
        <p:spPr>
          <a:xfrm>
            <a:off x="1023302" y="2745809"/>
            <a:ext cx="6487732" cy="225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What attributes should a song have to be successful?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Is it possible for a song that sounds sadder or angry to become a hit?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Does the artist influence the popularity of a song?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Does the song need to be in a certain genre to be a hit?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</a:rPr>
              <a:t>Does a collaboration gain more popularity to a song that has a single artist?</a:t>
            </a:r>
          </a:p>
        </p:txBody>
      </p:sp>
    </p:spTree>
    <p:extLst>
      <p:ext uri="{BB962C8B-B14F-4D97-AF65-F5344CB8AC3E}">
        <p14:creationId xmlns:p14="http://schemas.microsoft.com/office/powerpoint/2010/main" val="13133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Data: 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panose="020F0302020204030203" pitchFamily="34" charset="0"/>
              </a:rPr>
              <a:t>Retrieval</a:t>
            </a:r>
            <a:endParaRPr lang="en-GB" sz="4800" dirty="0">
              <a:solidFill>
                <a:schemeClr val="tx1">
                  <a:lumMod val="85000"/>
                  <a:lumOff val="15000"/>
                </a:schemeClr>
              </a:solidFill>
              <a:latin typeface="Lato Black" panose="020F0A02020204030203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AE8AF85-F497-492A-8EF3-E1D513EF3033}"/>
              </a:ext>
            </a:extLst>
          </p:cNvPr>
          <p:cNvCxnSpPr>
            <a:cxnSpLocks/>
            <a:stCxn id="132" idx="3"/>
            <a:endCxn id="121" idx="1"/>
          </p:cNvCxnSpPr>
          <p:nvPr/>
        </p:nvCxnSpPr>
        <p:spPr>
          <a:xfrm flipV="1">
            <a:off x="2364780" y="2689120"/>
            <a:ext cx="730005" cy="5274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E95C892F-9982-4C73-8BE8-8D9B5BE8435F}"/>
              </a:ext>
            </a:extLst>
          </p:cNvPr>
          <p:cNvGrpSpPr/>
          <p:nvPr/>
        </p:nvGrpSpPr>
        <p:grpSpPr>
          <a:xfrm>
            <a:off x="1198920" y="2111464"/>
            <a:ext cx="1165860" cy="1165860"/>
            <a:chOff x="762000" y="2138115"/>
            <a:chExt cx="1280158" cy="1280158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96EA96E0-93AB-4473-9950-8BE0E06628D0}"/>
                </a:ext>
              </a:extLst>
            </p:cNvPr>
            <p:cNvSpPr/>
            <p:nvPr/>
          </p:nvSpPr>
          <p:spPr>
            <a:xfrm>
              <a:off x="762000" y="2138115"/>
              <a:ext cx="1280158" cy="1280158"/>
            </a:xfrm>
            <a:prstGeom prst="roundRect">
              <a:avLst>
                <a:gd name="adj" fmla="val 7342"/>
              </a:avLst>
            </a:prstGeom>
            <a:solidFill>
              <a:srgbClr val="11C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01E8B808-A1CE-4FBF-93BE-E67E35A10E11}"/>
                </a:ext>
              </a:extLst>
            </p:cNvPr>
            <p:cNvGrpSpPr/>
            <p:nvPr/>
          </p:nvGrpSpPr>
          <p:grpSpPr>
            <a:xfrm>
              <a:off x="1070607" y="2519517"/>
              <a:ext cx="662944" cy="502632"/>
              <a:chOff x="1070607" y="2476010"/>
              <a:chExt cx="662944" cy="502632"/>
            </a:xfrm>
          </p:grpSpPr>
          <p:pic>
            <p:nvPicPr>
              <p:cNvPr id="1024" name="Picture 1023">
                <a:extLst>
                  <a:ext uri="{FF2B5EF4-FFF2-40B4-BE49-F238E27FC236}">
                    <a16:creationId xmlns:a16="http://schemas.microsoft.com/office/drawing/2014/main" id="{08FA6AB7-D420-45B2-A6D4-53FC75BE9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607" y="2778412"/>
                <a:ext cx="662944" cy="200230"/>
              </a:xfrm>
              <a:prstGeom prst="rect">
                <a:avLst/>
              </a:prstGeom>
            </p:spPr>
          </p:pic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F644A6D9-2E14-44CE-8973-3861C0F122F2}"/>
                  </a:ext>
                </a:extLst>
              </p:cNvPr>
              <p:cNvSpPr/>
              <p:nvPr/>
            </p:nvSpPr>
            <p:spPr>
              <a:xfrm>
                <a:off x="1259134" y="2476010"/>
                <a:ext cx="285890" cy="189345"/>
              </a:xfrm>
              <a:custGeom>
                <a:avLst/>
                <a:gdLst>
                  <a:gd name="connsiteX0" fmla="*/ 433878 w 830165"/>
                  <a:gd name="connsiteY0" fmla="*/ 0 h 549819"/>
                  <a:gd name="connsiteX1" fmla="*/ 703454 w 830165"/>
                  <a:gd name="connsiteY1" fmla="*/ 269576 h 549819"/>
                  <a:gd name="connsiteX2" fmla="*/ 701133 w 830165"/>
                  <a:gd name="connsiteY2" fmla="*/ 281072 h 549819"/>
                  <a:gd name="connsiteX3" fmla="*/ 747730 w 830165"/>
                  <a:gd name="connsiteY3" fmla="*/ 290479 h 549819"/>
                  <a:gd name="connsiteX4" fmla="*/ 830165 w 830165"/>
                  <a:gd name="connsiteY4" fmla="*/ 414845 h 549819"/>
                  <a:gd name="connsiteX5" fmla="*/ 695192 w 830165"/>
                  <a:gd name="connsiteY5" fmla="*/ 549818 h 549819"/>
                  <a:gd name="connsiteX6" fmla="*/ 169641 w 830165"/>
                  <a:gd name="connsiteY6" fmla="*/ 549818 h 549819"/>
                  <a:gd name="connsiteX7" fmla="*/ 169636 w 830165"/>
                  <a:gd name="connsiteY7" fmla="*/ 549819 h 549819"/>
                  <a:gd name="connsiteX8" fmla="*/ 169631 w 830165"/>
                  <a:gd name="connsiteY8" fmla="*/ 549818 h 549819"/>
                  <a:gd name="connsiteX9" fmla="*/ 165462 w 830165"/>
                  <a:gd name="connsiteY9" fmla="*/ 549818 h 549819"/>
                  <a:gd name="connsiteX10" fmla="*/ 112924 w 830165"/>
                  <a:gd name="connsiteY10" fmla="*/ 539211 h 549819"/>
                  <a:gd name="connsiteX11" fmla="*/ 111142 w 830165"/>
                  <a:gd name="connsiteY11" fmla="*/ 538010 h 549819"/>
                  <a:gd name="connsiteX12" fmla="*/ 103606 w 830165"/>
                  <a:gd name="connsiteY12" fmla="*/ 536488 h 549819"/>
                  <a:gd name="connsiteX13" fmla="*/ 0 w 830165"/>
                  <a:gd name="connsiteY13" fmla="*/ 380183 h 549819"/>
                  <a:gd name="connsiteX14" fmla="*/ 169636 w 830165"/>
                  <a:gd name="connsiteY14" fmla="*/ 210547 h 549819"/>
                  <a:gd name="connsiteX15" fmla="*/ 175962 w 830165"/>
                  <a:gd name="connsiteY15" fmla="*/ 211824 h 549819"/>
                  <a:gd name="connsiteX16" fmla="*/ 185487 w 830165"/>
                  <a:gd name="connsiteY16" fmla="*/ 164645 h 549819"/>
                  <a:gd name="connsiteX17" fmla="*/ 433878 w 830165"/>
                  <a:gd name="connsiteY17" fmla="*/ 0 h 54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0165" h="549819">
                    <a:moveTo>
                      <a:pt x="433878" y="0"/>
                    </a:moveTo>
                    <a:cubicBezTo>
                      <a:pt x="582761" y="0"/>
                      <a:pt x="703454" y="120693"/>
                      <a:pt x="703454" y="269576"/>
                    </a:cubicBezTo>
                    <a:lnTo>
                      <a:pt x="701133" y="281072"/>
                    </a:lnTo>
                    <a:lnTo>
                      <a:pt x="747730" y="290479"/>
                    </a:lnTo>
                    <a:cubicBezTo>
                      <a:pt x="796174" y="310969"/>
                      <a:pt x="830165" y="358937"/>
                      <a:pt x="830165" y="414845"/>
                    </a:cubicBezTo>
                    <a:cubicBezTo>
                      <a:pt x="830165" y="489389"/>
                      <a:pt x="769736" y="549818"/>
                      <a:pt x="695192" y="549818"/>
                    </a:cubicBezTo>
                    <a:lnTo>
                      <a:pt x="169641" y="549818"/>
                    </a:lnTo>
                    <a:lnTo>
                      <a:pt x="169636" y="549819"/>
                    </a:lnTo>
                    <a:lnTo>
                      <a:pt x="169631" y="549818"/>
                    </a:lnTo>
                    <a:lnTo>
                      <a:pt x="165462" y="549818"/>
                    </a:lnTo>
                    <a:cubicBezTo>
                      <a:pt x="146826" y="549818"/>
                      <a:pt x="129072" y="546041"/>
                      <a:pt x="112924" y="539211"/>
                    </a:cubicBezTo>
                    <a:lnTo>
                      <a:pt x="111142" y="538010"/>
                    </a:lnTo>
                    <a:lnTo>
                      <a:pt x="103606" y="536488"/>
                    </a:lnTo>
                    <a:cubicBezTo>
                      <a:pt x="42721" y="510736"/>
                      <a:pt x="0" y="450448"/>
                      <a:pt x="0" y="380183"/>
                    </a:cubicBezTo>
                    <a:cubicBezTo>
                      <a:pt x="0" y="286496"/>
                      <a:pt x="75949" y="210547"/>
                      <a:pt x="169636" y="210547"/>
                    </a:cubicBezTo>
                    <a:lnTo>
                      <a:pt x="175962" y="211824"/>
                    </a:lnTo>
                    <a:lnTo>
                      <a:pt x="185487" y="164645"/>
                    </a:lnTo>
                    <a:cubicBezTo>
                      <a:pt x="226410" y="67890"/>
                      <a:pt x="322216" y="0"/>
                      <a:pt x="433878" y="0"/>
                    </a:cubicBezTo>
                    <a:close/>
                  </a:path>
                </a:pathLst>
              </a:custGeom>
              <a:solidFill>
                <a:srgbClr val="11C26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BE6FFCF-0C26-43D0-8598-C7DF612A002E}"/>
              </a:ext>
            </a:extLst>
          </p:cNvPr>
          <p:cNvCxnSpPr>
            <a:cxnSpLocks/>
            <a:stCxn id="121" idx="3"/>
            <a:endCxn id="101" idx="1"/>
          </p:cNvCxnSpPr>
          <p:nvPr/>
        </p:nvCxnSpPr>
        <p:spPr>
          <a:xfrm>
            <a:off x="4260645" y="2689120"/>
            <a:ext cx="788440" cy="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A02BBBFC-12F9-478E-A69F-2D0EA0795896}"/>
              </a:ext>
            </a:extLst>
          </p:cNvPr>
          <p:cNvGrpSpPr/>
          <p:nvPr/>
        </p:nvGrpSpPr>
        <p:grpSpPr>
          <a:xfrm>
            <a:off x="3094785" y="2106190"/>
            <a:ext cx="1165860" cy="1165860"/>
            <a:chOff x="2539292" y="2138115"/>
            <a:chExt cx="1280158" cy="1280158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943C948D-D431-4D44-84AB-5A521DD75656}"/>
                </a:ext>
              </a:extLst>
            </p:cNvPr>
            <p:cNvSpPr/>
            <p:nvPr/>
          </p:nvSpPr>
          <p:spPr>
            <a:xfrm>
              <a:off x="2539292" y="2138115"/>
              <a:ext cx="1280158" cy="1280158"/>
            </a:xfrm>
            <a:prstGeom prst="roundRect">
              <a:avLst>
                <a:gd name="adj" fmla="val 7342"/>
              </a:avLst>
            </a:prstGeom>
            <a:solidFill>
              <a:srgbClr val="60A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F6DE7E23-269A-413E-B23A-414C09ACD38C}"/>
                </a:ext>
              </a:extLst>
            </p:cNvPr>
            <p:cNvGrpSpPr/>
            <p:nvPr/>
          </p:nvGrpSpPr>
          <p:grpSpPr>
            <a:xfrm>
              <a:off x="2865823" y="2517065"/>
              <a:ext cx="627095" cy="522258"/>
              <a:chOff x="2865823" y="2476010"/>
              <a:chExt cx="627095" cy="522258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6C8ACEC-76C2-4B6C-B515-738BE1EF63D4}"/>
                  </a:ext>
                </a:extLst>
              </p:cNvPr>
              <p:cNvGrpSpPr/>
              <p:nvPr/>
            </p:nvGrpSpPr>
            <p:grpSpPr>
              <a:xfrm>
                <a:off x="3103398" y="2476010"/>
                <a:ext cx="151949" cy="236220"/>
                <a:chOff x="3904431" y="3696089"/>
                <a:chExt cx="151949" cy="23622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4A47FB1D-5C8B-41F3-917E-D2FB80E9AAC8}"/>
                    </a:ext>
                  </a:extLst>
                </p:cNvPr>
                <p:cNvGrpSpPr/>
                <p:nvPr/>
              </p:nvGrpSpPr>
              <p:grpSpPr>
                <a:xfrm>
                  <a:off x="3904431" y="3696089"/>
                  <a:ext cx="151949" cy="236220"/>
                  <a:chOff x="3393891" y="2529840"/>
                  <a:chExt cx="151949" cy="236220"/>
                </a:xfrm>
              </p:grpSpPr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68F0B977-AEDC-4CEC-B755-D5C0DE8B1939}"/>
                      </a:ext>
                    </a:extLst>
                  </p:cNvPr>
                  <p:cNvSpPr/>
                  <p:nvPr/>
                </p:nvSpPr>
                <p:spPr>
                  <a:xfrm>
                    <a:off x="3393891" y="2529840"/>
                    <a:ext cx="151949" cy="64616"/>
                  </a:xfrm>
                  <a:prstGeom prst="rect">
                    <a:avLst/>
                  </a:prstGeom>
                  <a:solidFill>
                    <a:srgbClr val="60ACF7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94E7115D-7830-4587-B684-399079DDF89A}"/>
                      </a:ext>
                    </a:extLst>
                  </p:cNvPr>
                  <p:cNvSpPr/>
                  <p:nvPr/>
                </p:nvSpPr>
                <p:spPr>
                  <a:xfrm>
                    <a:off x="3393891" y="2591916"/>
                    <a:ext cx="151949" cy="174144"/>
                  </a:xfrm>
                  <a:prstGeom prst="rect">
                    <a:avLst/>
                  </a:prstGeom>
                  <a:solidFill>
                    <a:srgbClr val="60ACF7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0" name="Star: 5 Points 119">
                  <a:extLst>
                    <a:ext uri="{FF2B5EF4-FFF2-40B4-BE49-F238E27FC236}">
                      <a16:creationId xmlns:a16="http://schemas.microsoft.com/office/drawing/2014/main" id="{366E13C1-17B7-45F7-A1D7-194AD1C19E46}"/>
                    </a:ext>
                  </a:extLst>
                </p:cNvPr>
                <p:cNvSpPr/>
                <p:nvPr/>
              </p:nvSpPr>
              <p:spPr>
                <a:xfrm>
                  <a:off x="3932145" y="3791394"/>
                  <a:ext cx="96520" cy="96520"/>
                </a:xfrm>
                <a:prstGeom prst="star5">
                  <a:avLst>
                    <a:gd name="adj" fmla="val 24054"/>
                    <a:gd name="hf" fmla="val 105146"/>
                    <a:gd name="vf" fmla="val 110557"/>
                  </a:avLst>
                </a:prstGeom>
                <a:solidFill>
                  <a:srgbClr val="60ACF7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70ADB10-F8E9-408F-8E01-492CB1870C11}"/>
                  </a:ext>
                </a:extLst>
              </p:cNvPr>
              <p:cNvSpPr txBox="1"/>
              <p:nvPr/>
            </p:nvSpPr>
            <p:spPr>
              <a:xfrm>
                <a:off x="2865823" y="2767436"/>
                <a:ext cx="6270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900" dirty="0">
                    <a:solidFill>
                      <a:schemeClr val="bg1"/>
                    </a:solidFill>
                    <a:latin typeface="Lato Black" panose="020F0A02020204030203" pitchFamily="34" charset="0"/>
                  </a:rPr>
                  <a:t>MY APP</a:t>
                </a:r>
              </a:p>
            </p:txBody>
          </p:sp>
        </p:grp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F74F9B97-2E7C-452D-BE1A-E53BB69AE376}"/>
              </a:ext>
            </a:extLst>
          </p:cNvPr>
          <p:cNvGrpSpPr/>
          <p:nvPr/>
        </p:nvGrpSpPr>
        <p:grpSpPr>
          <a:xfrm>
            <a:off x="5049085" y="2106190"/>
            <a:ext cx="1165860" cy="1165860"/>
            <a:chOff x="4316584" y="2138115"/>
            <a:chExt cx="1280158" cy="1280158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6685B86-895A-4BAF-94FE-587D155BB0FB}"/>
                </a:ext>
              </a:extLst>
            </p:cNvPr>
            <p:cNvSpPr/>
            <p:nvPr/>
          </p:nvSpPr>
          <p:spPr>
            <a:xfrm>
              <a:off x="4316584" y="2138115"/>
              <a:ext cx="1280158" cy="1280158"/>
            </a:xfrm>
            <a:prstGeom prst="roundRect">
              <a:avLst>
                <a:gd name="adj" fmla="val 7342"/>
              </a:avLst>
            </a:prstGeom>
            <a:solidFill>
              <a:srgbClr val="F37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52044A8B-81B8-43D7-A0BC-91DECDCA430F}"/>
                </a:ext>
              </a:extLst>
            </p:cNvPr>
            <p:cNvGrpSpPr/>
            <p:nvPr/>
          </p:nvGrpSpPr>
          <p:grpSpPr>
            <a:xfrm>
              <a:off x="4615864" y="2499275"/>
              <a:ext cx="681597" cy="557839"/>
              <a:chOff x="4615864" y="2433566"/>
              <a:chExt cx="681597" cy="557839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D979C16-1A02-4055-84C5-54FC641279C2}"/>
                  </a:ext>
                </a:extLst>
              </p:cNvPr>
              <p:cNvSpPr txBox="1"/>
              <p:nvPr/>
            </p:nvSpPr>
            <p:spPr>
              <a:xfrm>
                <a:off x="4615864" y="2760573"/>
                <a:ext cx="68159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900" dirty="0">
                    <a:solidFill>
                      <a:schemeClr val="bg1"/>
                    </a:solidFill>
                    <a:latin typeface="Lato Black" panose="020F0A02020204030203" pitchFamily="34" charset="0"/>
                  </a:rPr>
                  <a:t>JUPYTER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8FDBB2B7-CAF4-41E1-B5DE-FA30449EB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59" y="2433566"/>
                <a:ext cx="235006" cy="278664"/>
              </a:xfrm>
              <a:prstGeom prst="rect">
                <a:avLst/>
              </a:prstGeom>
            </p:spPr>
          </p:pic>
        </p:grpSp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8F3E3EBC-D200-4039-8C41-461F6CD8799E}"/>
              </a:ext>
            </a:extLst>
          </p:cNvPr>
          <p:cNvGrpSpPr/>
          <p:nvPr/>
        </p:nvGrpSpPr>
        <p:grpSpPr>
          <a:xfrm>
            <a:off x="13027774" y="543295"/>
            <a:ext cx="5528219" cy="4842046"/>
            <a:chOff x="5241381" y="-16276"/>
            <a:chExt cx="6934128" cy="60734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70D91B-EAE1-4F37-AC0D-A53693FCDE3F}"/>
                </a:ext>
              </a:extLst>
            </p:cNvPr>
            <p:cNvGrpSpPr/>
            <p:nvPr/>
          </p:nvGrpSpPr>
          <p:grpSpPr>
            <a:xfrm rot="18900000">
              <a:off x="6174538" y="1925912"/>
              <a:ext cx="1260000" cy="1260000"/>
              <a:chOff x="2086377" y="3973132"/>
              <a:chExt cx="1260000" cy="1260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2CE213-803E-4B6D-A352-1EF63FCDF380}"/>
                  </a:ext>
                </a:extLst>
              </p:cNvPr>
              <p:cNvSpPr/>
              <p:nvPr/>
            </p:nvSpPr>
            <p:spPr>
              <a:xfrm>
                <a:off x="2086377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7E6184-542B-48EE-9E48-EECF911A427F}"/>
                  </a:ext>
                </a:extLst>
              </p:cNvPr>
              <p:cNvSpPr/>
              <p:nvPr/>
            </p:nvSpPr>
            <p:spPr>
              <a:xfrm>
                <a:off x="2086377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71FDF23-EBBA-4C6E-9552-2100215191C7}"/>
                  </a:ext>
                </a:extLst>
              </p:cNvPr>
              <p:cNvSpPr/>
              <p:nvPr/>
            </p:nvSpPr>
            <p:spPr>
              <a:xfrm>
                <a:off x="2086377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4958C9F-AB89-449E-9F17-827648CE5425}"/>
                  </a:ext>
                </a:extLst>
              </p:cNvPr>
              <p:cNvGrpSpPr/>
              <p:nvPr/>
            </p:nvGrpSpPr>
            <p:grpSpPr>
              <a:xfrm>
                <a:off x="2086377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1BC6448-7819-48B4-B520-46F4205BE2B3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E238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C1C8CB6-2CAF-44C8-9FCE-509CA8A1FFF8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D233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A07AAD-E454-478C-AF69-8311071257FB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D233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8C7F14-FF7A-4D28-8D36-1595AB6773A8}"/>
                </a:ext>
              </a:extLst>
            </p:cNvPr>
            <p:cNvGrpSpPr/>
            <p:nvPr/>
          </p:nvGrpSpPr>
          <p:grpSpPr>
            <a:xfrm rot="18900000">
              <a:off x="8093735" y="1966304"/>
              <a:ext cx="1260000" cy="1260000"/>
              <a:chOff x="3698764" y="3973132"/>
              <a:chExt cx="1260000" cy="126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C40492C-E972-4D41-A272-C6FACFE87A36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12E3BB5-D75B-46BD-B936-9F562358E727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CE234F-1F54-4E36-AA38-301A28590D82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C663AA5-F7E6-4645-9F57-B28D00AA7748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77E648B-6F9C-4746-BA9C-90BB051FDEA6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427A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08EBA8B-F8EB-4330-900F-5524E87A3F53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AEA7C2F-F9C3-4180-BF72-8A95FD06F8DF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726AB0B-723D-4C39-8BFD-E4665252229C}"/>
                </a:ext>
              </a:extLst>
            </p:cNvPr>
            <p:cNvGrpSpPr/>
            <p:nvPr/>
          </p:nvGrpSpPr>
          <p:grpSpPr>
            <a:xfrm rot="18900000">
              <a:off x="5241381" y="2897099"/>
              <a:ext cx="1260000" cy="1260000"/>
              <a:chOff x="3698764" y="3973132"/>
              <a:chExt cx="1260000" cy="126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4ECEF6F-0F22-4734-B6CF-2C547897352D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38B3BE3-0464-4DB1-8276-01633181C856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AB148C-849B-4E8F-B1BD-DF0ABB9C6875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04493F8-7E29-40C3-82FB-A24D85B053C5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A6A1BBF-AB08-4E51-AF89-0DEF7C92D5F3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F37D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1607098-E6FA-4E44-9F7B-1124C8FE5652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DB6F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C75764E-EAED-4C32-8049-43DEA25FC4A8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DB6F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D748061-13BD-45CD-AB2A-F71917273A38}"/>
                </a:ext>
              </a:extLst>
            </p:cNvPr>
            <p:cNvGrpSpPr/>
            <p:nvPr/>
          </p:nvGrpSpPr>
          <p:grpSpPr>
            <a:xfrm rot="18900000">
              <a:off x="7134898" y="2917381"/>
              <a:ext cx="1260000" cy="1260000"/>
              <a:chOff x="3698764" y="3973132"/>
              <a:chExt cx="1260000" cy="126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2FE1B3-2F78-4172-A6A2-9B252170853E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2C16396-74A2-441E-8A61-2A1A80F93C1F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97A3EE8-4FE7-41EA-8EE5-CAA65351455C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0D3EE3B-79A5-4656-97BE-4B3DFF775523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65FA673-5CB8-4A41-80F1-7C1FA6275E60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43AD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C439189-3387-4EDB-BE43-C6CA6A82C618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419C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3CC60AD-E168-4076-B44C-FE531FB8296A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419C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0813A6-5976-40CE-BF3B-1749C13474FD}"/>
                </a:ext>
              </a:extLst>
            </p:cNvPr>
            <p:cNvGrpSpPr/>
            <p:nvPr/>
          </p:nvGrpSpPr>
          <p:grpSpPr>
            <a:xfrm rot="18900000">
              <a:off x="9025204" y="2942835"/>
              <a:ext cx="1260000" cy="1260000"/>
              <a:chOff x="3698764" y="3973132"/>
              <a:chExt cx="1260000" cy="12600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C866F3-479A-4309-AEFD-9CA2C0CB15A4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5D3102B-B1C3-4DA9-8DCD-D905ACC7ADB3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450B5A1-0EC3-43BC-8000-C3744B7939A0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359C49B-09B3-4A5F-A892-78FC3699FA65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943C599-3E13-46BD-B028-04667498D00C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3F4E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769C38D-7ABC-4F08-8FA7-7347DC7E4CDD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3A4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2587EF3-26BD-4218-8B0E-DBEB88931E42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3A4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00E38D6-C40D-4F0C-BFB6-7F45D569DFE7}"/>
                </a:ext>
              </a:extLst>
            </p:cNvPr>
            <p:cNvGrpSpPr/>
            <p:nvPr/>
          </p:nvGrpSpPr>
          <p:grpSpPr>
            <a:xfrm rot="18900000">
              <a:off x="6161510" y="3842831"/>
              <a:ext cx="1260000" cy="1260000"/>
              <a:chOff x="2086377" y="3973132"/>
              <a:chExt cx="1260000" cy="126000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8608767-49C8-4100-BE5B-1DA4106AE543}"/>
                  </a:ext>
                </a:extLst>
              </p:cNvPr>
              <p:cNvSpPr/>
              <p:nvPr/>
            </p:nvSpPr>
            <p:spPr>
              <a:xfrm>
                <a:off x="2086377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6D59FDF-CA68-4FAD-84CB-48659C8AD749}"/>
                  </a:ext>
                </a:extLst>
              </p:cNvPr>
              <p:cNvSpPr/>
              <p:nvPr/>
            </p:nvSpPr>
            <p:spPr>
              <a:xfrm>
                <a:off x="2086377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0957662-95B1-4EBA-BC49-F79E568DD42E}"/>
                  </a:ext>
                </a:extLst>
              </p:cNvPr>
              <p:cNvSpPr/>
              <p:nvPr/>
            </p:nvSpPr>
            <p:spPr>
              <a:xfrm>
                <a:off x="2086377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0223D15-C054-45FA-A592-2C023731E0A8}"/>
                  </a:ext>
                </a:extLst>
              </p:cNvPr>
              <p:cNvGrpSpPr/>
              <p:nvPr/>
            </p:nvGrpSpPr>
            <p:grpSpPr>
              <a:xfrm>
                <a:off x="2086377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74F4E1B-02CE-482D-B992-464122213D8D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E238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81ECA39-BE8B-4CEB-A983-93CAB5F5864B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D233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F30014F-5EB3-4D57-9C80-A54E84BEB854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D233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305D273-F420-40A3-B6C2-AD15902B5A7D}"/>
                </a:ext>
              </a:extLst>
            </p:cNvPr>
            <p:cNvGrpSpPr/>
            <p:nvPr/>
          </p:nvGrpSpPr>
          <p:grpSpPr>
            <a:xfrm rot="18900000">
              <a:off x="8080707" y="3883223"/>
              <a:ext cx="1260000" cy="1260000"/>
              <a:chOff x="3698764" y="3973132"/>
              <a:chExt cx="1260000" cy="12600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3F3E5DC-8074-4BB1-B0BB-EC209BCE954B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61C66BB-7A0A-43DB-95E9-0D5F718AE83A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E283E52-F03C-42B3-800B-D9AFEEDD4CB8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2AA3CC3-791C-44B3-BD76-7672500D7506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A5F714FD-FCC5-4C72-A22C-F8876905E7E2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427A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9CEBDF0-4F17-43B6-940F-3D05B8A98847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0CA8E9A-7BA0-49BE-91B6-91792A831BA5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AF8275C2-56FC-49C2-A69E-2496E994AA84}"/>
                </a:ext>
              </a:extLst>
            </p:cNvPr>
            <p:cNvGrpSpPr/>
            <p:nvPr/>
          </p:nvGrpSpPr>
          <p:grpSpPr>
            <a:xfrm rot="18900000">
              <a:off x="9984041" y="2000969"/>
              <a:ext cx="1260000" cy="1260000"/>
              <a:chOff x="3698764" y="3973132"/>
              <a:chExt cx="1260000" cy="1260000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D0EC1A9-8F28-4663-9EA9-D56F13CD8A5C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4935BBB7-238E-4FC4-BEB3-590CA24680C8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E89C9DF-0C0D-4E14-B527-FB92C1CEEEA3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315758-F6BC-4F53-B324-EC6E9DB2117E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D35D59E-2E0D-4F29-9334-214F5364C498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43AD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69730445-5426-4E5F-A91B-5D82B97BB0EB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419C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14C2B14-3D6B-49AF-8409-D49811D55C9E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419C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68A1681-CC31-4902-AD9F-2D5E7F2ABF87}"/>
                </a:ext>
              </a:extLst>
            </p:cNvPr>
            <p:cNvGrpSpPr/>
            <p:nvPr/>
          </p:nvGrpSpPr>
          <p:grpSpPr>
            <a:xfrm rot="18900000">
              <a:off x="9084278" y="979121"/>
              <a:ext cx="1260000" cy="1260000"/>
              <a:chOff x="3698764" y="3973132"/>
              <a:chExt cx="1260000" cy="1260000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80E8E15D-2AF7-4FC0-969F-99AF1FA77E02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06266422-6765-4B6F-B6BC-43CA5888E00D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0957FC6C-2986-4AB5-860E-A107E797BB5B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B0AC2112-53CA-4A25-88DB-FC7BA1AB260A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123FF75-4C6C-4209-9A41-EEA034D9EEB9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3F4E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72DD4F8-BA55-4436-8494-653A7DDDA17D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3A4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A62F6E3F-1A08-490E-B202-B1896F9B379C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3A4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031FBC16-D183-4819-8BE3-8FC4ABB47C53}"/>
                </a:ext>
              </a:extLst>
            </p:cNvPr>
            <p:cNvGrpSpPr/>
            <p:nvPr/>
          </p:nvGrpSpPr>
          <p:grpSpPr>
            <a:xfrm rot="18900000">
              <a:off x="10915509" y="2951875"/>
              <a:ext cx="1260000" cy="1260000"/>
              <a:chOff x="3698764" y="3973132"/>
              <a:chExt cx="1260000" cy="1260000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306F5391-180E-42CD-965D-4246B4F2097D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79140A1B-4742-45D1-AF94-80E65BAA47C0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9D0E6904-1C5E-40CD-AD5F-DDCE28D6A19B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236F98E-C741-450F-A2EB-A30C74700333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94FF4231-8419-42A3-95F2-A2CDF060CAB3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F37D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C2A1CDF5-41D0-4F09-8ABE-25DA883F1A4F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DB6F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DD47297B-7A7E-412A-A2D5-626D265E997B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DB6F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056D720-1A27-4B38-AB7D-7DA1A1068314}"/>
                </a:ext>
              </a:extLst>
            </p:cNvPr>
            <p:cNvGrpSpPr/>
            <p:nvPr/>
          </p:nvGrpSpPr>
          <p:grpSpPr>
            <a:xfrm rot="18900000">
              <a:off x="8978450" y="4773084"/>
              <a:ext cx="1260000" cy="1260000"/>
              <a:chOff x="3698764" y="3973132"/>
              <a:chExt cx="1260000" cy="1260000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0865C292-85C0-4551-A8DD-5E2513054B47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8772A0C9-FCC1-4FA3-964B-F222E4B6A845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2CCE092-4F48-4370-8C8A-E9976EB2768E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53F32671-58C0-4F28-A171-1653E645F484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32A66ED9-1C00-498C-879F-7A374043AB1F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43AD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ADEE03C-7830-4507-B6F6-34BEEBD0AE75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419C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839A66AA-26A5-41A5-A629-481A1BEC3735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419C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C2973D67-1DC3-4E1F-A8B9-45E1DF0C95D0}"/>
                </a:ext>
              </a:extLst>
            </p:cNvPr>
            <p:cNvGrpSpPr/>
            <p:nvPr/>
          </p:nvGrpSpPr>
          <p:grpSpPr>
            <a:xfrm rot="18900000">
              <a:off x="9975487" y="3902782"/>
              <a:ext cx="1260000" cy="1260000"/>
              <a:chOff x="3698764" y="3973132"/>
              <a:chExt cx="1260000" cy="1260000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73AB401-EA80-459A-94F1-4CB987D6D6DD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B55986A-AC52-4309-8FAA-E7DC7786F885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2546F13-6EB8-4959-BCC7-D9D7558786FF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9270B5D8-B9F0-4E70-A548-64C4948E45EF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4BD1B8DE-F72F-4E8D-93A4-77BD820D784A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3F4E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3F299D76-A6F8-40BC-A140-E5E0A4447D17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3A4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5CF18405-40AE-4EA0-ADED-4B3D191BB481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3A4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96656E4C-DBE4-4112-A19F-286AE075C32E}"/>
                </a:ext>
              </a:extLst>
            </p:cNvPr>
            <p:cNvGrpSpPr/>
            <p:nvPr/>
          </p:nvGrpSpPr>
          <p:grpSpPr>
            <a:xfrm rot="18900000">
              <a:off x="5393781" y="3049499"/>
              <a:ext cx="1260000" cy="1260000"/>
              <a:chOff x="3698764" y="3973132"/>
              <a:chExt cx="1260000" cy="1260000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70E119DA-A380-4FC1-9F28-B3A0F28875A8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A368A53C-FF48-45A4-978B-03D7F9B40213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3DEE1A01-FD02-453C-A6A2-C4F0DFBACDC9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767C2337-348A-4C9D-A0A0-23AA5909517A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F2D00493-A31C-4369-B919-7EB5D33E3EE1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F37D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3A4D3F10-6252-4FD1-9456-3B6C9B7D98CD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DB6F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103DD748-3A30-4AE9-A661-13692122A1A0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DB6F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6CEB401-3176-487D-9969-96658FD41182}"/>
                </a:ext>
              </a:extLst>
            </p:cNvPr>
            <p:cNvGrpSpPr/>
            <p:nvPr/>
          </p:nvGrpSpPr>
          <p:grpSpPr>
            <a:xfrm rot="18900000">
              <a:off x="7287298" y="3069781"/>
              <a:ext cx="1260000" cy="1260000"/>
              <a:chOff x="3698764" y="3973132"/>
              <a:chExt cx="1260000" cy="1260000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F77265F6-A3B4-4C1A-8475-5DF63DFD2496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0F6433A-D7A4-48C3-83F4-BC3E689A1240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03BF0ED5-36B4-4EB2-9C2C-C4B647687F35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E62F5B0-3866-4236-A45B-EA85FF164CE3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FF0CE363-3055-4C4E-9F39-7BFAC780E0EE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43AD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C1E3177E-7B44-4258-A4A8-17FB81973BC2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419C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684EE3BF-F55F-4879-912C-CCA5B8CD3A56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419C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E83810AD-C71C-45AB-9BD9-9E779DA4E8E8}"/>
                </a:ext>
              </a:extLst>
            </p:cNvPr>
            <p:cNvGrpSpPr/>
            <p:nvPr/>
          </p:nvGrpSpPr>
          <p:grpSpPr>
            <a:xfrm rot="18900000">
              <a:off x="9177604" y="3095235"/>
              <a:ext cx="1260000" cy="1260000"/>
              <a:chOff x="3698764" y="3973132"/>
              <a:chExt cx="1260000" cy="1260000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F90B392-56E9-435D-8B4C-A01A1E5EB31C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0FB5046-2452-406F-8E55-DFDE37E52974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8D12A31-F277-417C-B2C4-F7A9E4A82DB7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4C939F9D-9894-4DDE-8D97-40616FD0CE6A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6D9DE4BD-E983-4553-9B60-F2194CA36224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3F4E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2AE7D504-79FA-4344-963C-B5364889A0FE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3A4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BB172A50-A8FA-402F-921E-E73447FBD8FC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3A4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949F1EE-7E7C-4B70-9DAB-41DFE6B6AFCF}"/>
                </a:ext>
              </a:extLst>
            </p:cNvPr>
            <p:cNvGrpSpPr/>
            <p:nvPr/>
          </p:nvGrpSpPr>
          <p:grpSpPr>
            <a:xfrm rot="18900000">
              <a:off x="7123850" y="4797175"/>
              <a:ext cx="1260000" cy="1260000"/>
              <a:chOff x="3698764" y="3973132"/>
              <a:chExt cx="1260000" cy="126000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E51CA8E7-A35B-408C-B528-6572EFC6CBCA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431DCF72-DA56-431B-BB44-3D08C35BD9C2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FE060435-AC05-48A2-8414-7F2E0C63CB02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1B328500-BC8A-4AFA-9732-D142AB22738A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83243AE2-1691-42B2-AB77-E250737B9DF0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427A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44C584BB-6913-4D3A-B5FF-07F69D298CDF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5F7AAFF2-2919-4B4F-B4B5-29C84EF29781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7D8BC2C8-E402-459D-9011-19C099637B79}"/>
                </a:ext>
              </a:extLst>
            </p:cNvPr>
            <p:cNvGrpSpPr/>
            <p:nvPr/>
          </p:nvGrpSpPr>
          <p:grpSpPr>
            <a:xfrm rot="18900000">
              <a:off x="7162267" y="957155"/>
              <a:ext cx="1260000" cy="1260000"/>
              <a:chOff x="3698764" y="3973132"/>
              <a:chExt cx="1260000" cy="1260000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750F151-F9CC-4E81-B2BF-DC4ABE2AC919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FD679B38-93EF-4A39-AEF9-BDF6C4E3226A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0B202AFD-1F45-4F88-9FE3-3035F14043A8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ED22A0F4-601C-41F1-B2CC-F9FB721128F4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A4B4CEDE-9FD5-4CB8-B93A-8D385F5CFC03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427A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369C37DF-D5EC-4D45-904A-79A3EC1258C7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60DE2712-2C49-41A3-AFCF-44ED1355C31E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21F6D8E4-C2CA-4F72-BC86-7FDF1DD05A6C}"/>
                </a:ext>
              </a:extLst>
            </p:cNvPr>
            <p:cNvGrpSpPr/>
            <p:nvPr/>
          </p:nvGrpSpPr>
          <p:grpSpPr>
            <a:xfrm rot="18900000">
              <a:off x="8167934" y="-16276"/>
              <a:ext cx="1260000" cy="1260000"/>
              <a:chOff x="3698764" y="3973132"/>
              <a:chExt cx="1260000" cy="1260000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1FF30D64-7DBA-4DCB-8865-BF30BDE2FB66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260000" cy="12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77208B3D-477E-444A-9487-54D9905AECAC}"/>
                  </a:ext>
                </a:extLst>
              </p:cNvPr>
              <p:cNvSpPr/>
              <p:nvPr/>
            </p:nvSpPr>
            <p:spPr>
              <a:xfrm>
                <a:off x="3698764" y="5089132"/>
                <a:ext cx="1260000" cy="144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5E1BAF60-D3C6-4738-ADF7-04E602230FDC}"/>
                  </a:ext>
                </a:extLst>
              </p:cNvPr>
              <p:cNvSpPr/>
              <p:nvPr/>
            </p:nvSpPr>
            <p:spPr>
              <a:xfrm>
                <a:off x="3698764" y="3973132"/>
                <a:ext cx="144000" cy="1260000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BDE3FDAA-E204-48B8-A166-7CB5318B041F}"/>
                  </a:ext>
                </a:extLst>
              </p:cNvPr>
              <p:cNvGrpSpPr/>
              <p:nvPr/>
            </p:nvGrpSpPr>
            <p:grpSpPr>
              <a:xfrm>
                <a:off x="3698764" y="4621132"/>
                <a:ext cx="612000" cy="612000"/>
                <a:chOff x="2086377" y="4693132"/>
                <a:chExt cx="540000" cy="540000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72B4FC69-76D4-4557-A941-E6CCBDE82B73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540000" cy="540000"/>
                </a:xfrm>
                <a:prstGeom prst="rect">
                  <a:avLst/>
                </a:prstGeom>
                <a:solidFill>
                  <a:srgbClr val="427A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C1248CB0-83B1-4B1A-B9D4-8EA7200C7D4C}"/>
                    </a:ext>
                  </a:extLst>
                </p:cNvPr>
                <p:cNvSpPr/>
                <p:nvPr/>
              </p:nvSpPr>
              <p:spPr>
                <a:xfrm>
                  <a:off x="2086377" y="4693132"/>
                  <a:ext cx="144000" cy="540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DA2146B7-3009-4648-8622-47604B7ABD30}"/>
                    </a:ext>
                  </a:extLst>
                </p:cNvPr>
                <p:cNvSpPr/>
                <p:nvPr/>
              </p:nvSpPr>
              <p:spPr>
                <a:xfrm>
                  <a:off x="2086377" y="5089132"/>
                  <a:ext cx="540000" cy="144000"/>
                </a:xfrm>
                <a:prstGeom prst="rect">
                  <a:avLst/>
                </a:prstGeom>
                <a:solidFill>
                  <a:srgbClr val="366D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2C4F4803-F644-4901-9586-972A2E34F3E3}"/>
              </a:ext>
            </a:extLst>
          </p:cNvPr>
          <p:cNvCxnSpPr>
            <a:cxnSpLocks/>
            <a:stCxn id="132" idx="2"/>
            <a:endCxn id="326" idx="0"/>
          </p:cNvCxnSpPr>
          <p:nvPr/>
        </p:nvCxnSpPr>
        <p:spPr>
          <a:xfrm flipH="1">
            <a:off x="1780458" y="3277324"/>
            <a:ext cx="1392" cy="404035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83A3BA4-300C-4DD5-8CE5-1F3F845C66AA}"/>
              </a:ext>
            </a:extLst>
          </p:cNvPr>
          <p:cNvGrpSpPr/>
          <p:nvPr/>
        </p:nvGrpSpPr>
        <p:grpSpPr>
          <a:xfrm>
            <a:off x="1197528" y="3681359"/>
            <a:ext cx="1165860" cy="481456"/>
            <a:chOff x="1197528" y="3559590"/>
            <a:chExt cx="1165860" cy="481456"/>
          </a:xfrm>
        </p:grpSpPr>
        <p:sp>
          <p:nvSpPr>
            <p:cNvPr id="326" name="Rectangle: Rounded Corners 325">
              <a:extLst>
                <a:ext uri="{FF2B5EF4-FFF2-40B4-BE49-F238E27FC236}">
                  <a16:creationId xmlns:a16="http://schemas.microsoft.com/office/drawing/2014/main" id="{1771A8B5-A0C6-49F2-8A6B-8D682A1F2FA9}"/>
                </a:ext>
              </a:extLst>
            </p:cNvPr>
            <p:cNvSpPr/>
            <p:nvPr/>
          </p:nvSpPr>
          <p:spPr>
            <a:xfrm>
              <a:off x="1197528" y="3559590"/>
              <a:ext cx="1165860" cy="481456"/>
            </a:xfrm>
            <a:prstGeom prst="roundRect">
              <a:avLst>
                <a:gd name="adj" fmla="val 11562"/>
              </a:avLst>
            </a:prstGeom>
            <a:solidFill>
              <a:srgbClr val="443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58C7BE2-3A42-4F8D-8852-85542CCA1965}"/>
                </a:ext>
              </a:extLst>
            </p:cNvPr>
            <p:cNvSpPr txBox="1"/>
            <p:nvPr/>
          </p:nvSpPr>
          <p:spPr>
            <a:xfrm>
              <a:off x="1401989" y="3695207"/>
              <a:ext cx="7569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  <a:latin typeface="Lato Black" panose="020F0A02020204030203" pitchFamily="34" charset="0"/>
                </a:rPr>
                <a:t>FEATURES</a:t>
              </a:r>
            </a:p>
          </p:txBody>
        </p:sp>
      </p:grpSp>
      <p:sp>
        <p:nvSpPr>
          <p:cNvPr id="342" name="TextBox 341">
            <a:extLst>
              <a:ext uri="{FF2B5EF4-FFF2-40B4-BE49-F238E27FC236}">
                <a16:creationId xmlns:a16="http://schemas.microsoft.com/office/drawing/2014/main" id="{28F121DD-1869-4B84-8A76-2769A616AB6B}"/>
              </a:ext>
            </a:extLst>
          </p:cNvPr>
          <p:cNvSpPr txBox="1"/>
          <p:nvPr/>
        </p:nvSpPr>
        <p:spPr>
          <a:xfrm>
            <a:off x="1182678" y="4306539"/>
            <a:ext cx="2037245" cy="154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Popularity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Artist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Track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Year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Danceability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Energy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CA91A6A-3EBC-49D6-8409-BDBF09266D65}"/>
              </a:ext>
            </a:extLst>
          </p:cNvPr>
          <p:cNvSpPr txBox="1"/>
          <p:nvPr/>
        </p:nvSpPr>
        <p:spPr>
          <a:xfrm>
            <a:off x="3219923" y="4306539"/>
            <a:ext cx="1917136" cy="154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Key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Loudness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Mode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Speechiness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Acousticness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342900" indent="-342900">
              <a:lnSpc>
                <a:spcPct val="114000"/>
              </a:lnSpc>
              <a:buFont typeface="+mj-lt"/>
              <a:buAutoNum type="arabicPeriod" startAt="7"/>
            </a:pP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Instrumentalness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CD7B987-3BA0-45EB-B60D-414002C4254E}"/>
              </a:ext>
            </a:extLst>
          </p:cNvPr>
          <p:cNvSpPr txBox="1"/>
          <p:nvPr/>
        </p:nvSpPr>
        <p:spPr>
          <a:xfrm>
            <a:off x="5420910" y="4306539"/>
            <a:ext cx="1917136" cy="1297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Liveness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Valence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Tempo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Duration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 startAt="13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Time Signature</a:t>
            </a:r>
          </a:p>
        </p:txBody>
      </p:sp>
    </p:spTree>
    <p:extLst>
      <p:ext uri="{BB962C8B-B14F-4D97-AF65-F5344CB8AC3E}">
        <p14:creationId xmlns:p14="http://schemas.microsoft.com/office/powerpoint/2010/main" val="41729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4" grpId="0"/>
      <p:bldP spid="3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Data: 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panose="020F0302020204030203" pitchFamily="34" charset="0"/>
              </a:rPr>
              <a:t>Cleaning</a:t>
            </a:r>
            <a:endParaRPr lang="en-GB" sz="4800" dirty="0">
              <a:solidFill>
                <a:schemeClr val="tx1">
                  <a:lumMod val="85000"/>
                  <a:lumOff val="15000"/>
                </a:schemeClr>
              </a:solidFill>
              <a:latin typeface="Lato Black" panose="020F0A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542B8F-BB94-4352-9B33-8190ECFE8EE3}"/>
              </a:ext>
            </a:extLst>
          </p:cNvPr>
          <p:cNvGrpSpPr/>
          <p:nvPr/>
        </p:nvGrpSpPr>
        <p:grpSpPr>
          <a:xfrm>
            <a:off x="1107583" y="2144332"/>
            <a:ext cx="2702754" cy="637505"/>
            <a:chOff x="1107583" y="2144332"/>
            <a:chExt cx="2702754" cy="6375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30E38-9335-4BBE-9ECA-197060D681EE}"/>
                </a:ext>
              </a:extLst>
            </p:cNvPr>
            <p:cNvSpPr/>
            <p:nvPr/>
          </p:nvSpPr>
          <p:spPr>
            <a:xfrm>
              <a:off x="1107583" y="2144332"/>
              <a:ext cx="2702754" cy="637505"/>
            </a:xfrm>
            <a:prstGeom prst="rect">
              <a:avLst/>
            </a:prstGeom>
            <a:solidFill>
              <a:srgbClr val="227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CB882C-3A4B-493D-A0AC-EC3510C0D858}"/>
                </a:ext>
              </a:extLst>
            </p:cNvPr>
            <p:cNvSpPr txBox="1"/>
            <p:nvPr/>
          </p:nvSpPr>
          <p:spPr>
            <a:xfrm>
              <a:off x="1967479" y="2232252"/>
              <a:ext cx="982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Original</a:t>
              </a:r>
            </a:p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20,517 x 18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5D775AF-3FE8-4F7D-9031-79ADC1499CE6}"/>
              </a:ext>
            </a:extLst>
          </p:cNvPr>
          <p:cNvSpPr txBox="1"/>
          <p:nvPr/>
        </p:nvSpPr>
        <p:spPr>
          <a:xfrm>
            <a:off x="1202365" y="2841777"/>
            <a:ext cx="2041850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Removed duplicate IDs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Removed null 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1D463-3F98-41A4-B5E8-BC7F0207E77B}"/>
              </a:ext>
            </a:extLst>
          </p:cNvPr>
          <p:cNvSpPr txBox="1"/>
          <p:nvPr/>
        </p:nvSpPr>
        <p:spPr>
          <a:xfrm>
            <a:off x="1202365" y="4361759"/>
            <a:ext cx="2607972" cy="88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Removed songs with zero tempo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Removed songs longer than 8 minutes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297BAC-0ADC-438E-BD3B-4B69E6A98DF5}"/>
              </a:ext>
            </a:extLst>
          </p:cNvPr>
          <p:cNvGrpSpPr/>
          <p:nvPr/>
        </p:nvGrpSpPr>
        <p:grpSpPr>
          <a:xfrm>
            <a:off x="1107583" y="3664314"/>
            <a:ext cx="2702754" cy="637505"/>
            <a:chOff x="1107583" y="3664314"/>
            <a:chExt cx="1738648" cy="6375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0CD1B-2379-45BB-B46E-0DC0A6D8E21A}"/>
                </a:ext>
              </a:extLst>
            </p:cNvPr>
            <p:cNvSpPr/>
            <p:nvPr/>
          </p:nvSpPr>
          <p:spPr>
            <a:xfrm>
              <a:off x="1107583" y="3664314"/>
              <a:ext cx="1738648" cy="637505"/>
            </a:xfrm>
            <a:prstGeom prst="rect">
              <a:avLst/>
            </a:prstGeom>
            <a:solidFill>
              <a:srgbClr val="443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A820F1-96B3-4C1E-95DF-2849161D11ED}"/>
                </a:ext>
              </a:extLst>
            </p:cNvPr>
            <p:cNvSpPr txBox="1"/>
            <p:nvPr/>
          </p:nvSpPr>
          <p:spPr>
            <a:xfrm>
              <a:off x="1485426" y="3842331"/>
              <a:ext cx="982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20,517 x 18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A1238F-FF89-4AFD-93E0-71A50FA8006C}"/>
              </a:ext>
            </a:extLst>
          </p:cNvPr>
          <p:cNvGrpSpPr/>
          <p:nvPr/>
        </p:nvGrpSpPr>
        <p:grpSpPr>
          <a:xfrm>
            <a:off x="1107583" y="5475905"/>
            <a:ext cx="2702754" cy="637505"/>
            <a:chOff x="1107583" y="5475905"/>
            <a:chExt cx="1738648" cy="63750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73657E-E3E9-4BA6-ACAD-05BEE056D9EC}"/>
                </a:ext>
              </a:extLst>
            </p:cNvPr>
            <p:cNvSpPr/>
            <p:nvPr/>
          </p:nvSpPr>
          <p:spPr>
            <a:xfrm>
              <a:off x="1107583" y="5475905"/>
              <a:ext cx="1738648" cy="637505"/>
            </a:xfrm>
            <a:prstGeom prst="rect">
              <a:avLst/>
            </a:prstGeom>
            <a:solidFill>
              <a:srgbClr val="9F0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B1D3B8-9349-42D2-9AD6-F5A633F4CC6E}"/>
                </a:ext>
              </a:extLst>
            </p:cNvPr>
            <p:cNvSpPr txBox="1"/>
            <p:nvPr/>
          </p:nvSpPr>
          <p:spPr>
            <a:xfrm>
              <a:off x="1480618" y="5656157"/>
              <a:ext cx="992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Lato" panose="020F0502020204030203" pitchFamily="34" charset="0"/>
                </a:rPr>
                <a:t>19,995 x 18</a:t>
              </a:r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F397ED68-9EEF-4999-BA09-456EF20E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96" y="3060379"/>
            <a:ext cx="6064595" cy="30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0B8BE25-0FA8-446E-97BB-556FF406363F}"/>
              </a:ext>
            </a:extLst>
          </p:cNvPr>
          <p:cNvSpPr txBox="1"/>
          <p:nvPr/>
        </p:nvSpPr>
        <p:spPr>
          <a:xfrm>
            <a:off x="4818896" y="2079642"/>
            <a:ext cx="2453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Duration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C814FA-3B81-45B0-9405-CBDDF50A5A58}"/>
              </a:ext>
            </a:extLst>
          </p:cNvPr>
          <p:cNvSpPr txBox="1"/>
          <p:nvPr/>
        </p:nvSpPr>
        <p:spPr>
          <a:xfrm>
            <a:off x="4818896" y="2541307"/>
            <a:ext cx="2719416" cy="314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Used an 8-minute cut-off</a:t>
            </a:r>
          </a:p>
        </p:txBody>
      </p:sp>
    </p:spTree>
    <p:extLst>
      <p:ext uri="{BB962C8B-B14F-4D97-AF65-F5344CB8AC3E}">
        <p14:creationId xmlns:p14="http://schemas.microsoft.com/office/powerpoint/2010/main" val="80939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9" grpId="0" build="p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22CCD3-5302-4D0C-A778-2F29551E7689}"/>
              </a:ext>
            </a:extLst>
          </p:cNvPr>
          <p:cNvGrpSpPr/>
          <p:nvPr/>
        </p:nvGrpSpPr>
        <p:grpSpPr>
          <a:xfrm>
            <a:off x="8006133" y="3318639"/>
            <a:ext cx="4185867" cy="893328"/>
            <a:chOff x="8006133" y="3318639"/>
            <a:chExt cx="4185867" cy="8933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F8D6F81-5875-4B3B-91B9-70D7F909CD87}"/>
                </a:ext>
              </a:extLst>
            </p:cNvPr>
            <p:cNvGrpSpPr/>
            <p:nvPr/>
          </p:nvGrpSpPr>
          <p:grpSpPr>
            <a:xfrm>
              <a:off x="8006133" y="3318639"/>
              <a:ext cx="4185867" cy="893328"/>
              <a:chOff x="8006133" y="1905627"/>
              <a:chExt cx="4829810" cy="103075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03C952-5BEA-4D51-A677-385C8D278D24}"/>
                  </a:ext>
                </a:extLst>
              </p:cNvPr>
              <p:cNvGrpSpPr/>
              <p:nvPr/>
            </p:nvGrpSpPr>
            <p:grpSpPr>
              <a:xfrm>
                <a:off x="8006133" y="1905627"/>
                <a:ext cx="4829810" cy="1030755"/>
                <a:chOff x="7613423" y="1687132"/>
                <a:chExt cx="3373705" cy="720000"/>
              </a:xfrm>
              <a:solidFill>
                <a:srgbClr val="227DAC"/>
              </a:solidFill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75CCCA5-CFDD-4287-A6CA-DB10C967375A}"/>
                    </a:ext>
                  </a:extLst>
                </p:cNvPr>
                <p:cNvSpPr/>
                <p:nvPr/>
              </p:nvSpPr>
              <p:spPr>
                <a:xfrm>
                  <a:off x="7978462" y="1687132"/>
                  <a:ext cx="3008666" cy="720000"/>
                </a:xfrm>
                <a:prstGeom prst="rect">
                  <a:avLst/>
                </a:prstGeom>
                <a:solidFill>
                  <a:srgbClr val="443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0DDD547-4814-473B-8AD8-5BBF7CF0F351}"/>
                    </a:ext>
                  </a:extLst>
                </p:cNvPr>
                <p:cNvSpPr/>
                <p:nvPr/>
              </p:nvSpPr>
              <p:spPr>
                <a:xfrm>
                  <a:off x="7613423" y="1687132"/>
                  <a:ext cx="720000" cy="720000"/>
                </a:xfrm>
                <a:prstGeom prst="ellipse">
                  <a:avLst/>
                </a:prstGeom>
                <a:solidFill>
                  <a:srgbClr val="443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0173E13-365F-40E5-BF6A-D43A11027810}"/>
                  </a:ext>
                </a:extLst>
              </p:cNvPr>
              <p:cNvSpPr/>
              <p:nvPr/>
            </p:nvSpPr>
            <p:spPr>
              <a:xfrm>
                <a:off x="8150724" y="204300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443988"/>
                    </a:solidFill>
                    <a:latin typeface="Lato" panose="020F0502020204030203" pitchFamily="34" charset="0"/>
                  </a:rPr>
                  <a:t>02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DFD35A-27CC-4419-BEB3-EC5C9D2F5A48}"/>
                </a:ext>
              </a:extLst>
            </p:cNvPr>
            <p:cNvSpPr txBox="1"/>
            <p:nvPr/>
          </p:nvSpPr>
          <p:spPr>
            <a:xfrm>
              <a:off x="8899461" y="3472916"/>
              <a:ext cx="2663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Lato" panose="020F0502020204030203" pitchFamily="34" charset="0"/>
                </a:rPr>
                <a:t>Songs continue to be very loud since 2000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53B32-413D-481C-A4C9-B1D0880FA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/>
          <a:stretch/>
        </p:blipFill>
        <p:spPr bwMode="auto">
          <a:xfrm>
            <a:off x="762000" y="1798320"/>
            <a:ext cx="6310510" cy="477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959C358-587F-4B6F-A75E-6813C083D59F}"/>
              </a:ext>
            </a:extLst>
          </p:cNvPr>
          <p:cNvGrpSpPr/>
          <p:nvPr/>
        </p:nvGrpSpPr>
        <p:grpSpPr>
          <a:xfrm>
            <a:off x="8006133" y="1905627"/>
            <a:ext cx="4185867" cy="893329"/>
            <a:chOff x="8006133" y="1905627"/>
            <a:chExt cx="4185867" cy="8933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840BE9-0038-40FC-8CDB-305EF76D2489}"/>
                </a:ext>
              </a:extLst>
            </p:cNvPr>
            <p:cNvGrpSpPr/>
            <p:nvPr/>
          </p:nvGrpSpPr>
          <p:grpSpPr>
            <a:xfrm>
              <a:off x="8006133" y="1905627"/>
              <a:ext cx="4185867" cy="893329"/>
              <a:chOff x="8006133" y="1905625"/>
              <a:chExt cx="4829810" cy="103075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B351E28-CD10-4A6D-A64B-DC7F2D57D2AA}"/>
                  </a:ext>
                </a:extLst>
              </p:cNvPr>
              <p:cNvGrpSpPr/>
              <p:nvPr/>
            </p:nvGrpSpPr>
            <p:grpSpPr>
              <a:xfrm>
                <a:off x="8006133" y="1905625"/>
                <a:ext cx="4829810" cy="1030756"/>
                <a:chOff x="7613423" y="1687131"/>
                <a:chExt cx="3373705" cy="720001"/>
              </a:xfrm>
              <a:solidFill>
                <a:srgbClr val="227DAC"/>
              </a:solidFill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BD4CE61-D195-42A7-B644-139B3B5E1906}"/>
                    </a:ext>
                  </a:extLst>
                </p:cNvPr>
                <p:cNvSpPr/>
                <p:nvPr/>
              </p:nvSpPr>
              <p:spPr>
                <a:xfrm>
                  <a:off x="7978462" y="1687131"/>
                  <a:ext cx="3008666" cy="720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2660B90-464A-4EB0-BC7C-26F95D41C245}"/>
                    </a:ext>
                  </a:extLst>
                </p:cNvPr>
                <p:cNvSpPr/>
                <p:nvPr/>
              </p:nvSpPr>
              <p:spPr>
                <a:xfrm>
                  <a:off x="7613423" y="1687132"/>
                  <a:ext cx="720000" cy="72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BC039D3-C52D-410B-ACFE-747C0D7F9773}"/>
                  </a:ext>
                </a:extLst>
              </p:cNvPr>
              <p:cNvSpPr/>
              <p:nvPr/>
            </p:nvSpPr>
            <p:spPr>
              <a:xfrm>
                <a:off x="8150724" y="204300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227DAC"/>
                    </a:solidFill>
                    <a:latin typeface="Lato" panose="020F0502020204030203" pitchFamily="34" charset="0"/>
                  </a:rPr>
                  <a:t>01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ACD8C8-AD3D-4B59-B3E9-17954B7B0F7A}"/>
                </a:ext>
              </a:extLst>
            </p:cNvPr>
            <p:cNvSpPr txBox="1"/>
            <p:nvPr/>
          </p:nvSpPr>
          <p:spPr>
            <a:xfrm>
              <a:off x="8899461" y="2059905"/>
              <a:ext cx="2663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Lato" panose="020F0502020204030203" pitchFamily="34" charset="0"/>
                </a:rPr>
                <a:t>Songs continue to be very loud since 2000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C8A3D-CFEF-4066-A4D0-274C8883A250}"/>
              </a:ext>
            </a:extLst>
          </p:cNvPr>
          <p:cNvGrpSpPr/>
          <p:nvPr/>
        </p:nvGrpSpPr>
        <p:grpSpPr>
          <a:xfrm>
            <a:off x="8006133" y="4731650"/>
            <a:ext cx="4185867" cy="893328"/>
            <a:chOff x="8006133" y="4731650"/>
            <a:chExt cx="4185867" cy="89332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AD103E-BEB5-432E-A0C3-705BF6B084D8}"/>
                </a:ext>
              </a:extLst>
            </p:cNvPr>
            <p:cNvGrpSpPr/>
            <p:nvPr/>
          </p:nvGrpSpPr>
          <p:grpSpPr>
            <a:xfrm>
              <a:off x="8006133" y="4731650"/>
              <a:ext cx="4185867" cy="893328"/>
              <a:chOff x="8006133" y="1905627"/>
              <a:chExt cx="4829810" cy="103075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F83C95E-7FCA-41B3-B410-A1028C1456D2}"/>
                  </a:ext>
                </a:extLst>
              </p:cNvPr>
              <p:cNvGrpSpPr/>
              <p:nvPr/>
            </p:nvGrpSpPr>
            <p:grpSpPr>
              <a:xfrm>
                <a:off x="8006133" y="1905627"/>
                <a:ext cx="4829810" cy="1030755"/>
                <a:chOff x="7613423" y="1687132"/>
                <a:chExt cx="3373705" cy="720000"/>
              </a:xfrm>
              <a:solidFill>
                <a:srgbClr val="227DAC"/>
              </a:solidFill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4C3C33B-95E9-49AF-A7CB-000D3E749E23}"/>
                    </a:ext>
                  </a:extLst>
                </p:cNvPr>
                <p:cNvSpPr/>
                <p:nvPr/>
              </p:nvSpPr>
              <p:spPr>
                <a:xfrm>
                  <a:off x="7978462" y="1687132"/>
                  <a:ext cx="3008666" cy="720000"/>
                </a:xfrm>
                <a:prstGeom prst="rect">
                  <a:avLst/>
                </a:prstGeom>
                <a:solidFill>
                  <a:srgbClr val="9F00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62219A-5D06-4068-8118-2B63F0C84530}"/>
                    </a:ext>
                  </a:extLst>
                </p:cNvPr>
                <p:cNvSpPr/>
                <p:nvPr/>
              </p:nvSpPr>
              <p:spPr>
                <a:xfrm>
                  <a:off x="7613423" y="1687132"/>
                  <a:ext cx="720000" cy="720000"/>
                </a:xfrm>
                <a:prstGeom prst="ellipse">
                  <a:avLst/>
                </a:prstGeom>
                <a:solidFill>
                  <a:srgbClr val="9F00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0725F2-5F7E-40D1-A7B3-535E5DCA918C}"/>
                  </a:ext>
                </a:extLst>
              </p:cNvPr>
              <p:cNvSpPr/>
              <p:nvPr/>
            </p:nvSpPr>
            <p:spPr>
              <a:xfrm>
                <a:off x="8150724" y="204300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9F0052"/>
                    </a:solidFill>
                    <a:latin typeface="Lato" panose="020F0502020204030203" pitchFamily="34" charset="0"/>
                  </a:rPr>
                  <a:t>03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C95C52-4ADF-4868-A891-674C6DC76139}"/>
                </a:ext>
              </a:extLst>
            </p:cNvPr>
            <p:cNvSpPr txBox="1"/>
            <p:nvPr/>
          </p:nvSpPr>
          <p:spPr>
            <a:xfrm>
              <a:off x="8899461" y="4885927"/>
              <a:ext cx="2663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Lato" panose="020F0502020204030203" pitchFamily="34" charset="0"/>
                </a:rPr>
                <a:t>Songs continue to be very loud since 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95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22CCD3-5302-4D0C-A778-2F29551E7689}"/>
              </a:ext>
            </a:extLst>
          </p:cNvPr>
          <p:cNvGrpSpPr/>
          <p:nvPr/>
        </p:nvGrpSpPr>
        <p:grpSpPr>
          <a:xfrm>
            <a:off x="8006133" y="3318639"/>
            <a:ext cx="4185867" cy="893328"/>
            <a:chOff x="8006133" y="3318639"/>
            <a:chExt cx="4185867" cy="8933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F8D6F81-5875-4B3B-91B9-70D7F909CD87}"/>
                </a:ext>
              </a:extLst>
            </p:cNvPr>
            <p:cNvGrpSpPr/>
            <p:nvPr/>
          </p:nvGrpSpPr>
          <p:grpSpPr>
            <a:xfrm>
              <a:off x="8006133" y="3318639"/>
              <a:ext cx="4185867" cy="893328"/>
              <a:chOff x="8006133" y="1905627"/>
              <a:chExt cx="4829810" cy="103075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03C952-5BEA-4D51-A677-385C8D278D24}"/>
                  </a:ext>
                </a:extLst>
              </p:cNvPr>
              <p:cNvGrpSpPr/>
              <p:nvPr/>
            </p:nvGrpSpPr>
            <p:grpSpPr>
              <a:xfrm>
                <a:off x="8006133" y="1905627"/>
                <a:ext cx="4829810" cy="1030755"/>
                <a:chOff x="7613423" y="1687132"/>
                <a:chExt cx="3373705" cy="720000"/>
              </a:xfrm>
              <a:solidFill>
                <a:srgbClr val="227DAC"/>
              </a:solidFill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75CCCA5-CFDD-4287-A6CA-DB10C967375A}"/>
                    </a:ext>
                  </a:extLst>
                </p:cNvPr>
                <p:cNvSpPr/>
                <p:nvPr/>
              </p:nvSpPr>
              <p:spPr>
                <a:xfrm>
                  <a:off x="7978462" y="1687132"/>
                  <a:ext cx="3008666" cy="720000"/>
                </a:xfrm>
                <a:prstGeom prst="rect">
                  <a:avLst/>
                </a:prstGeom>
                <a:solidFill>
                  <a:srgbClr val="443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0DDD547-4814-473B-8AD8-5BBF7CF0F351}"/>
                    </a:ext>
                  </a:extLst>
                </p:cNvPr>
                <p:cNvSpPr/>
                <p:nvPr/>
              </p:nvSpPr>
              <p:spPr>
                <a:xfrm>
                  <a:off x="7613423" y="1687132"/>
                  <a:ext cx="720000" cy="720000"/>
                </a:xfrm>
                <a:prstGeom prst="ellipse">
                  <a:avLst/>
                </a:prstGeom>
                <a:solidFill>
                  <a:srgbClr val="443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0173E13-365F-40E5-BF6A-D43A11027810}"/>
                  </a:ext>
                </a:extLst>
              </p:cNvPr>
              <p:cNvSpPr/>
              <p:nvPr/>
            </p:nvSpPr>
            <p:spPr>
              <a:xfrm>
                <a:off x="8150724" y="204300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443988"/>
                    </a:solidFill>
                    <a:latin typeface="Lato" panose="020F0502020204030203" pitchFamily="34" charset="0"/>
                  </a:rPr>
                  <a:t>02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DFD35A-27CC-4419-BEB3-EC5C9D2F5A48}"/>
                </a:ext>
              </a:extLst>
            </p:cNvPr>
            <p:cNvSpPr txBox="1"/>
            <p:nvPr/>
          </p:nvSpPr>
          <p:spPr>
            <a:xfrm>
              <a:off x="8899461" y="3472916"/>
              <a:ext cx="2663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Lato" panose="020F0502020204030203" pitchFamily="34" charset="0"/>
                </a:rPr>
                <a:t>Songs continue to be very loud since 2000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Exploration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1175D-48C3-4285-8FF5-8D3C6ACDD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45473"/>
            <a:ext cx="6318051" cy="47329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959C358-587F-4B6F-A75E-6813C083D59F}"/>
              </a:ext>
            </a:extLst>
          </p:cNvPr>
          <p:cNvGrpSpPr/>
          <p:nvPr/>
        </p:nvGrpSpPr>
        <p:grpSpPr>
          <a:xfrm>
            <a:off x="8006133" y="1905627"/>
            <a:ext cx="4185867" cy="893329"/>
            <a:chOff x="8006133" y="1905627"/>
            <a:chExt cx="4185867" cy="8933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840BE9-0038-40FC-8CDB-305EF76D2489}"/>
                </a:ext>
              </a:extLst>
            </p:cNvPr>
            <p:cNvGrpSpPr/>
            <p:nvPr/>
          </p:nvGrpSpPr>
          <p:grpSpPr>
            <a:xfrm>
              <a:off x="8006133" y="1905627"/>
              <a:ext cx="4185867" cy="893329"/>
              <a:chOff x="8006133" y="1905625"/>
              <a:chExt cx="4829810" cy="103075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B351E28-CD10-4A6D-A64B-DC7F2D57D2AA}"/>
                  </a:ext>
                </a:extLst>
              </p:cNvPr>
              <p:cNvGrpSpPr/>
              <p:nvPr/>
            </p:nvGrpSpPr>
            <p:grpSpPr>
              <a:xfrm>
                <a:off x="8006133" y="1905625"/>
                <a:ext cx="4829810" cy="1030756"/>
                <a:chOff x="7613423" y="1687131"/>
                <a:chExt cx="3373705" cy="720001"/>
              </a:xfrm>
              <a:solidFill>
                <a:srgbClr val="227DAC"/>
              </a:solidFill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BD4CE61-D195-42A7-B644-139B3B5E1906}"/>
                    </a:ext>
                  </a:extLst>
                </p:cNvPr>
                <p:cNvSpPr/>
                <p:nvPr/>
              </p:nvSpPr>
              <p:spPr>
                <a:xfrm>
                  <a:off x="7978462" y="1687131"/>
                  <a:ext cx="3008666" cy="720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2660B90-464A-4EB0-BC7C-26F95D41C245}"/>
                    </a:ext>
                  </a:extLst>
                </p:cNvPr>
                <p:cNvSpPr/>
                <p:nvPr/>
              </p:nvSpPr>
              <p:spPr>
                <a:xfrm>
                  <a:off x="7613423" y="1687132"/>
                  <a:ext cx="720000" cy="72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BC039D3-C52D-410B-ACFE-747C0D7F9773}"/>
                  </a:ext>
                </a:extLst>
              </p:cNvPr>
              <p:cNvSpPr/>
              <p:nvPr/>
            </p:nvSpPr>
            <p:spPr>
              <a:xfrm>
                <a:off x="8150724" y="204300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227DAC"/>
                    </a:solidFill>
                    <a:latin typeface="Lato" panose="020F0502020204030203" pitchFamily="34" charset="0"/>
                  </a:rPr>
                  <a:t>01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ACD8C8-AD3D-4B59-B3E9-17954B7B0F7A}"/>
                </a:ext>
              </a:extLst>
            </p:cNvPr>
            <p:cNvSpPr txBox="1"/>
            <p:nvPr/>
          </p:nvSpPr>
          <p:spPr>
            <a:xfrm>
              <a:off x="8899461" y="2059905"/>
              <a:ext cx="2663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Lato" panose="020F0502020204030203" pitchFamily="34" charset="0"/>
                </a:rPr>
                <a:t>Songs continue to be very loud since 2000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C8A3D-CFEF-4066-A4D0-274C8883A250}"/>
              </a:ext>
            </a:extLst>
          </p:cNvPr>
          <p:cNvGrpSpPr/>
          <p:nvPr/>
        </p:nvGrpSpPr>
        <p:grpSpPr>
          <a:xfrm>
            <a:off x="8006133" y="4731650"/>
            <a:ext cx="4185867" cy="893328"/>
            <a:chOff x="8006133" y="4731650"/>
            <a:chExt cx="4185867" cy="89332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AD103E-BEB5-432E-A0C3-705BF6B084D8}"/>
                </a:ext>
              </a:extLst>
            </p:cNvPr>
            <p:cNvGrpSpPr/>
            <p:nvPr/>
          </p:nvGrpSpPr>
          <p:grpSpPr>
            <a:xfrm>
              <a:off x="8006133" y="4731650"/>
              <a:ext cx="4185867" cy="893328"/>
              <a:chOff x="8006133" y="1905627"/>
              <a:chExt cx="4829810" cy="103075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F83C95E-7FCA-41B3-B410-A1028C1456D2}"/>
                  </a:ext>
                </a:extLst>
              </p:cNvPr>
              <p:cNvGrpSpPr/>
              <p:nvPr/>
            </p:nvGrpSpPr>
            <p:grpSpPr>
              <a:xfrm>
                <a:off x="8006133" y="1905627"/>
                <a:ext cx="4829810" cy="1030755"/>
                <a:chOff x="7613423" y="1687132"/>
                <a:chExt cx="3373705" cy="720000"/>
              </a:xfrm>
              <a:solidFill>
                <a:srgbClr val="227DAC"/>
              </a:solidFill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4C3C33B-95E9-49AF-A7CB-000D3E749E23}"/>
                    </a:ext>
                  </a:extLst>
                </p:cNvPr>
                <p:cNvSpPr/>
                <p:nvPr/>
              </p:nvSpPr>
              <p:spPr>
                <a:xfrm>
                  <a:off x="7978462" y="1687132"/>
                  <a:ext cx="3008666" cy="720000"/>
                </a:xfrm>
                <a:prstGeom prst="rect">
                  <a:avLst/>
                </a:prstGeom>
                <a:solidFill>
                  <a:srgbClr val="9F00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62219A-5D06-4068-8118-2B63F0C84530}"/>
                    </a:ext>
                  </a:extLst>
                </p:cNvPr>
                <p:cNvSpPr/>
                <p:nvPr/>
              </p:nvSpPr>
              <p:spPr>
                <a:xfrm>
                  <a:off x="7613423" y="1687132"/>
                  <a:ext cx="720000" cy="720000"/>
                </a:xfrm>
                <a:prstGeom prst="ellipse">
                  <a:avLst/>
                </a:prstGeom>
                <a:solidFill>
                  <a:srgbClr val="9F00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0725F2-5F7E-40D1-A7B3-535E5DCA918C}"/>
                  </a:ext>
                </a:extLst>
              </p:cNvPr>
              <p:cNvSpPr/>
              <p:nvPr/>
            </p:nvSpPr>
            <p:spPr>
              <a:xfrm>
                <a:off x="8150724" y="204300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9F0052"/>
                    </a:solidFill>
                    <a:latin typeface="Lato" panose="020F0502020204030203" pitchFamily="34" charset="0"/>
                  </a:rPr>
                  <a:t>03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C95C52-4ADF-4868-A891-674C6DC76139}"/>
                </a:ext>
              </a:extLst>
            </p:cNvPr>
            <p:cNvSpPr txBox="1"/>
            <p:nvPr/>
          </p:nvSpPr>
          <p:spPr>
            <a:xfrm>
              <a:off x="8899461" y="4885927"/>
              <a:ext cx="2663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Lato" panose="020F0502020204030203" pitchFamily="34" charset="0"/>
                </a:rPr>
                <a:t>Songs continue to be very loud since 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66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1D27CE7-4742-4C93-94E0-BA5618CA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193" y="1845474"/>
            <a:ext cx="7193498" cy="422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222CCD3-5302-4D0C-A778-2F29551E7689}"/>
              </a:ext>
            </a:extLst>
          </p:cNvPr>
          <p:cNvGrpSpPr/>
          <p:nvPr/>
        </p:nvGrpSpPr>
        <p:grpSpPr>
          <a:xfrm>
            <a:off x="8006133" y="3318639"/>
            <a:ext cx="4185867" cy="893328"/>
            <a:chOff x="8006133" y="3318639"/>
            <a:chExt cx="4185867" cy="8933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F8D6F81-5875-4B3B-91B9-70D7F909CD87}"/>
                </a:ext>
              </a:extLst>
            </p:cNvPr>
            <p:cNvGrpSpPr/>
            <p:nvPr/>
          </p:nvGrpSpPr>
          <p:grpSpPr>
            <a:xfrm>
              <a:off x="8006133" y="3318639"/>
              <a:ext cx="4185867" cy="893328"/>
              <a:chOff x="8006133" y="1905627"/>
              <a:chExt cx="4829810" cy="103075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03C952-5BEA-4D51-A677-385C8D278D24}"/>
                  </a:ext>
                </a:extLst>
              </p:cNvPr>
              <p:cNvGrpSpPr/>
              <p:nvPr/>
            </p:nvGrpSpPr>
            <p:grpSpPr>
              <a:xfrm>
                <a:off x="8006133" y="1905627"/>
                <a:ext cx="4829810" cy="1030755"/>
                <a:chOff x="7613423" y="1687132"/>
                <a:chExt cx="3373705" cy="720000"/>
              </a:xfrm>
              <a:solidFill>
                <a:srgbClr val="227DAC"/>
              </a:solidFill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75CCCA5-CFDD-4287-A6CA-DB10C967375A}"/>
                    </a:ext>
                  </a:extLst>
                </p:cNvPr>
                <p:cNvSpPr/>
                <p:nvPr/>
              </p:nvSpPr>
              <p:spPr>
                <a:xfrm>
                  <a:off x="7978462" y="1687132"/>
                  <a:ext cx="3008666" cy="720000"/>
                </a:xfrm>
                <a:prstGeom prst="rect">
                  <a:avLst/>
                </a:prstGeom>
                <a:solidFill>
                  <a:srgbClr val="443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0DDD547-4814-473B-8AD8-5BBF7CF0F351}"/>
                    </a:ext>
                  </a:extLst>
                </p:cNvPr>
                <p:cNvSpPr/>
                <p:nvPr/>
              </p:nvSpPr>
              <p:spPr>
                <a:xfrm>
                  <a:off x="7613423" y="1687132"/>
                  <a:ext cx="720000" cy="720000"/>
                </a:xfrm>
                <a:prstGeom prst="ellipse">
                  <a:avLst/>
                </a:prstGeom>
                <a:solidFill>
                  <a:srgbClr val="443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0173E13-365F-40E5-BF6A-D43A11027810}"/>
                  </a:ext>
                </a:extLst>
              </p:cNvPr>
              <p:cNvSpPr/>
              <p:nvPr/>
            </p:nvSpPr>
            <p:spPr>
              <a:xfrm>
                <a:off x="8150724" y="204300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443988"/>
                    </a:solidFill>
                    <a:latin typeface="Lato" panose="020F0502020204030203" pitchFamily="34" charset="0"/>
                  </a:rPr>
                  <a:t>02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DFD35A-27CC-4419-BEB3-EC5C9D2F5A48}"/>
                </a:ext>
              </a:extLst>
            </p:cNvPr>
            <p:cNvSpPr txBox="1"/>
            <p:nvPr/>
          </p:nvSpPr>
          <p:spPr>
            <a:xfrm>
              <a:off x="8899461" y="3472916"/>
              <a:ext cx="2663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Lato" panose="020F0502020204030203" pitchFamily="34" charset="0"/>
                </a:rPr>
                <a:t>Songs continue to be very loud since 2000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Exploration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59C358-587F-4B6F-A75E-6813C083D59F}"/>
              </a:ext>
            </a:extLst>
          </p:cNvPr>
          <p:cNvGrpSpPr/>
          <p:nvPr/>
        </p:nvGrpSpPr>
        <p:grpSpPr>
          <a:xfrm>
            <a:off x="8006133" y="1905627"/>
            <a:ext cx="4185867" cy="893329"/>
            <a:chOff x="8006133" y="1905627"/>
            <a:chExt cx="4185867" cy="8933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840BE9-0038-40FC-8CDB-305EF76D2489}"/>
                </a:ext>
              </a:extLst>
            </p:cNvPr>
            <p:cNvGrpSpPr/>
            <p:nvPr/>
          </p:nvGrpSpPr>
          <p:grpSpPr>
            <a:xfrm>
              <a:off x="8006133" y="1905627"/>
              <a:ext cx="4185867" cy="893329"/>
              <a:chOff x="8006133" y="1905625"/>
              <a:chExt cx="4829810" cy="103075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B351E28-CD10-4A6D-A64B-DC7F2D57D2AA}"/>
                  </a:ext>
                </a:extLst>
              </p:cNvPr>
              <p:cNvGrpSpPr/>
              <p:nvPr/>
            </p:nvGrpSpPr>
            <p:grpSpPr>
              <a:xfrm>
                <a:off x="8006133" y="1905625"/>
                <a:ext cx="4829810" cy="1030756"/>
                <a:chOff x="7613423" y="1687131"/>
                <a:chExt cx="3373705" cy="720001"/>
              </a:xfrm>
              <a:solidFill>
                <a:srgbClr val="227DAC"/>
              </a:solidFill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BD4CE61-D195-42A7-B644-139B3B5E1906}"/>
                    </a:ext>
                  </a:extLst>
                </p:cNvPr>
                <p:cNvSpPr/>
                <p:nvPr/>
              </p:nvSpPr>
              <p:spPr>
                <a:xfrm>
                  <a:off x="7978462" y="1687131"/>
                  <a:ext cx="3008666" cy="720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2660B90-464A-4EB0-BC7C-26F95D41C245}"/>
                    </a:ext>
                  </a:extLst>
                </p:cNvPr>
                <p:cNvSpPr/>
                <p:nvPr/>
              </p:nvSpPr>
              <p:spPr>
                <a:xfrm>
                  <a:off x="7613423" y="1687132"/>
                  <a:ext cx="720000" cy="72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BC039D3-C52D-410B-ACFE-747C0D7F9773}"/>
                  </a:ext>
                </a:extLst>
              </p:cNvPr>
              <p:cNvSpPr/>
              <p:nvPr/>
            </p:nvSpPr>
            <p:spPr>
              <a:xfrm>
                <a:off x="8150724" y="204300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227DAC"/>
                    </a:solidFill>
                    <a:latin typeface="Lato" panose="020F0502020204030203" pitchFamily="34" charset="0"/>
                  </a:rPr>
                  <a:t>01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ACD8C8-AD3D-4B59-B3E9-17954B7B0F7A}"/>
                </a:ext>
              </a:extLst>
            </p:cNvPr>
            <p:cNvSpPr txBox="1"/>
            <p:nvPr/>
          </p:nvSpPr>
          <p:spPr>
            <a:xfrm>
              <a:off x="8899461" y="2059905"/>
              <a:ext cx="2663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Lato" panose="020F0502020204030203" pitchFamily="34" charset="0"/>
                </a:rPr>
                <a:t>Songs continue to be very loud since 2000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C8A3D-CFEF-4066-A4D0-274C8883A250}"/>
              </a:ext>
            </a:extLst>
          </p:cNvPr>
          <p:cNvGrpSpPr/>
          <p:nvPr/>
        </p:nvGrpSpPr>
        <p:grpSpPr>
          <a:xfrm>
            <a:off x="8006133" y="4731650"/>
            <a:ext cx="4185867" cy="893328"/>
            <a:chOff x="8006133" y="4731650"/>
            <a:chExt cx="4185867" cy="89332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AD103E-BEB5-432E-A0C3-705BF6B084D8}"/>
                </a:ext>
              </a:extLst>
            </p:cNvPr>
            <p:cNvGrpSpPr/>
            <p:nvPr/>
          </p:nvGrpSpPr>
          <p:grpSpPr>
            <a:xfrm>
              <a:off x="8006133" y="4731650"/>
              <a:ext cx="4185867" cy="893328"/>
              <a:chOff x="8006133" y="1905627"/>
              <a:chExt cx="4829810" cy="103075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F83C95E-7FCA-41B3-B410-A1028C1456D2}"/>
                  </a:ext>
                </a:extLst>
              </p:cNvPr>
              <p:cNvGrpSpPr/>
              <p:nvPr/>
            </p:nvGrpSpPr>
            <p:grpSpPr>
              <a:xfrm>
                <a:off x="8006133" y="1905627"/>
                <a:ext cx="4829810" cy="1030755"/>
                <a:chOff x="7613423" y="1687132"/>
                <a:chExt cx="3373705" cy="720000"/>
              </a:xfrm>
              <a:solidFill>
                <a:srgbClr val="227DAC"/>
              </a:solidFill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4C3C33B-95E9-49AF-A7CB-000D3E749E23}"/>
                    </a:ext>
                  </a:extLst>
                </p:cNvPr>
                <p:cNvSpPr/>
                <p:nvPr/>
              </p:nvSpPr>
              <p:spPr>
                <a:xfrm>
                  <a:off x="7978462" y="1687132"/>
                  <a:ext cx="3008666" cy="720000"/>
                </a:xfrm>
                <a:prstGeom prst="rect">
                  <a:avLst/>
                </a:prstGeom>
                <a:solidFill>
                  <a:srgbClr val="9F00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62219A-5D06-4068-8118-2B63F0C84530}"/>
                    </a:ext>
                  </a:extLst>
                </p:cNvPr>
                <p:cNvSpPr/>
                <p:nvPr/>
              </p:nvSpPr>
              <p:spPr>
                <a:xfrm>
                  <a:off x="7613423" y="1687132"/>
                  <a:ext cx="720000" cy="720000"/>
                </a:xfrm>
                <a:prstGeom prst="ellipse">
                  <a:avLst/>
                </a:prstGeom>
                <a:solidFill>
                  <a:srgbClr val="9F00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0725F2-5F7E-40D1-A7B3-535E5DCA918C}"/>
                  </a:ext>
                </a:extLst>
              </p:cNvPr>
              <p:cNvSpPr/>
              <p:nvPr/>
            </p:nvSpPr>
            <p:spPr>
              <a:xfrm>
                <a:off x="8150724" y="2043004"/>
                <a:ext cx="756000" cy="75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9F0052"/>
                    </a:solidFill>
                    <a:latin typeface="Lato" panose="020F0502020204030203" pitchFamily="34" charset="0"/>
                  </a:rPr>
                  <a:t>03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C95C52-4ADF-4868-A891-674C6DC76139}"/>
                </a:ext>
              </a:extLst>
            </p:cNvPr>
            <p:cNvSpPr txBox="1"/>
            <p:nvPr/>
          </p:nvSpPr>
          <p:spPr>
            <a:xfrm>
              <a:off x="8899461" y="4885927"/>
              <a:ext cx="2663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Lato" panose="020F0502020204030203" pitchFamily="34" charset="0"/>
                </a:rPr>
                <a:t>Songs continue to be very loud since 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701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1450F8-D6AC-46CC-A6B6-84B8A7B2A625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6550" y="4044496"/>
            <a:ext cx="1634175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3173D2-D4BE-48EE-8491-9BA2CCE749D8}"/>
              </a:ext>
            </a:extLst>
          </p:cNvPr>
          <p:cNvCxnSpPr>
            <a:cxnSpLocks/>
            <a:stCxn id="51" idx="2"/>
            <a:endCxn id="11" idx="6"/>
          </p:cNvCxnSpPr>
          <p:nvPr/>
        </p:nvCxnSpPr>
        <p:spPr>
          <a:xfrm flipH="1">
            <a:off x="1820725" y="4044497"/>
            <a:ext cx="198055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A4DCACE-DFFD-45F9-AD8D-2A2147185650}"/>
              </a:ext>
            </a:extLst>
          </p:cNvPr>
          <p:cNvCxnSpPr>
            <a:cxnSpLocks/>
            <a:stCxn id="62" idx="2"/>
            <a:endCxn id="51" idx="6"/>
          </p:cNvCxnSpPr>
          <p:nvPr/>
        </p:nvCxnSpPr>
        <p:spPr>
          <a:xfrm flipH="1">
            <a:off x="3981280" y="4044496"/>
            <a:ext cx="1979999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708B799-CCFC-496D-9852-FB00D34F7D0F}"/>
              </a:ext>
            </a:extLst>
          </p:cNvPr>
          <p:cNvCxnSpPr>
            <a:cxnSpLocks/>
            <a:stCxn id="50" idx="2"/>
            <a:endCxn id="62" idx="6"/>
          </p:cNvCxnSpPr>
          <p:nvPr/>
        </p:nvCxnSpPr>
        <p:spPr>
          <a:xfrm flipH="1" flipV="1">
            <a:off x="6141279" y="4044496"/>
            <a:ext cx="1979998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147A303-CB4E-4B4E-8031-9CAE863A780F}"/>
              </a:ext>
            </a:extLst>
          </p:cNvPr>
          <p:cNvCxnSpPr>
            <a:cxnSpLocks/>
            <a:stCxn id="58" idx="2"/>
            <a:endCxn id="50" idx="6"/>
          </p:cNvCxnSpPr>
          <p:nvPr/>
        </p:nvCxnSpPr>
        <p:spPr>
          <a:xfrm flipH="1">
            <a:off x="8301277" y="4044497"/>
            <a:ext cx="197999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EA1F54E-997A-4116-B661-803649622548}"/>
              </a:ext>
            </a:extLst>
          </p:cNvPr>
          <p:cNvCxnSpPr>
            <a:cxnSpLocks/>
            <a:endCxn id="58" idx="6"/>
          </p:cNvCxnSpPr>
          <p:nvPr/>
        </p:nvCxnSpPr>
        <p:spPr>
          <a:xfrm flipH="1">
            <a:off x="10461275" y="4044497"/>
            <a:ext cx="17307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9CB6D2-BBC0-4759-8E76-EDE8301A4EF4}"/>
              </a:ext>
            </a:extLst>
          </p:cNvPr>
          <p:cNvSpPr txBox="1"/>
          <p:nvPr/>
        </p:nvSpPr>
        <p:spPr>
          <a:xfrm>
            <a:off x="762000" y="785611"/>
            <a:ext cx="734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Lato Black" panose="020F0A02020204030203" pitchFamily="34" charset="0"/>
              </a:rPr>
              <a:t> Our Method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C29F59-EAC4-460E-A11B-0077F420D055}"/>
              </a:ext>
            </a:extLst>
          </p:cNvPr>
          <p:cNvSpPr/>
          <p:nvPr/>
        </p:nvSpPr>
        <p:spPr>
          <a:xfrm>
            <a:off x="1640725" y="3954497"/>
            <a:ext cx="180000" cy="180000"/>
          </a:xfrm>
          <a:prstGeom prst="ellipse">
            <a:avLst/>
          </a:prstGeom>
          <a:solidFill>
            <a:srgbClr val="227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49925A-2630-4D34-9574-2A47057F8D73}"/>
              </a:ext>
            </a:extLst>
          </p:cNvPr>
          <p:cNvSpPr/>
          <p:nvPr/>
        </p:nvSpPr>
        <p:spPr>
          <a:xfrm>
            <a:off x="8121277" y="3954497"/>
            <a:ext cx="180000" cy="180000"/>
          </a:xfrm>
          <a:prstGeom prst="ellipse">
            <a:avLst/>
          </a:prstGeom>
          <a:solidFill>
            <a:srgbClr val="3EA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9386EC7-CAFB-4402-9B00-32168764E15D}"/>
              </a:ext>
            </a:extLst>
          </p:cNvPr>
          <p:cNvSpPr/>
          <p:nvPr/>
        </p:nvSpPr>
        <p:spPr>
          <a:xfrm>
            <a:off x="3801280" y="3954497"/>
            <a:ext cx="180000" cy="180000"/>
          </a:xfrm>
          <a:prstGeom prst="ellipse">
            <a:avLst/>
          </a:prstGeom>
          <a:solidFill>
            <a:srgbClr val="443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3BF066-41FB-4A52-8C8C-50BF65F5D814}"/>
              </a:ext>
            </a:extLst>
          </p:cNvPr>
          <p:cNvSpPr/>
          <p:nvPr/>
        </p:nvSpPr>
        <p:spPr>
          <a:xfrm>
            <a:off x="10281275" y="3954497"/>
            <a:ext cx="180000" cy="180000"/>
          </a:xfrm>
          <a:prstGeom prst="ellipse">
            <a:avLst/>
          </a:prstGeom>
          <a:solidFill>
            <a:srgbClr val="FF5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A5C9C4-159A-437D-B84E-DC6E2F6A01C4}"/>
              </a:ext>
            </a:extLst>
          </p:cNvPr>
          <p:cNvSpPr/>
          <p:nvPr/>
        </p:nvSpPr>
        <p:spPr>
          <a:xfrm>
            <a:off x="5961279" y="3954496"/>
            <a:ext cx="180000" cy="180000"/>
          </a:xfrm>
          <a:prstGeom prst="ellipse">
            <a:avLst/>
          </a:prstGeom>
          <a:solidFill>
            <a:srgbClr val="9F0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AE07AD-7BA7-460D-B553-E54CA9826D28}"/>
              </a:ext>
            </a:extLst>
          </p:cNvPr>
          <p:cNvCxnSpPr>
            <a:cxnSpLocks/>
            <a:stCxn id="11" idx="4"/>
            <a:endCxn id="98" idx="0"/>
          </p:cNvCxnSpPr>
          <p:nvPr/>
        </p:nvCxnSpPr>
        <p:spPr>
          <a:xfrm flipH="1">
            <a:off x="1727380" y="4134497"/>
            <a:ext cx="3345" cy="779567"/>
          </a:xfrm>
          <a:prstGeom prst="line">
            <a:avLst/>
          </a:prstGeom>
          <a:ln w="12700">
            <a:solidFill>
              <a:srgbClr val="227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355AA86-57E2-41B4-BB77-CB3D75DD9833}"/>
              </a:ext>
            </a:extLst>
          </p:cNvPr>
          <p:cNvSpPr/>
          <p:nvPr/>
        </p:nvSpPr>
        <p:spPr>
          <a:xfrm>
            <a:off x="1673380" y="4914064"/>
            <a:ext cx="108000" cy="108000"/>
          </a:xfrm>
          <a:prstGeom prst="ellipse">
            <a:avLst/>
          </a:prstGeom>
          <a:solidFill>
            <a:srgbClr val="227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8EEBE8-DFB7-43FD-A5BB-29382DFD84AC}"/>
              </a:ext>
            </a:extLst>
          </p:cNvPr>
          <p:cNvSpPr txBox="1"/>
          <p:nvPr/>
        </p:nvSpPr>
        <p:spPr>
          <a:xfrm>
            <a:off x="867362" y="3422447"/>
            <a:ext cx="1720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227DAC"/>
                </a:solidFill>
                <a:latin typeface="Lato Black" panose="020F0A02020204030203" pitchFamily="34" charset="0"/>
              </a:rPr>
              <a:t>Retrieve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E0C1FD4-BD7E-4972-80C9-5D08033520CF}"/>
              </a:ext>
            </a:extLst>
          </p:cNvPr>
          <p:cNvSpPr txBox="1"/>
          <p:nvPr/>
        </p:nvSpPr>
        <p:spPr>
          <a:xfrm>
            <a:off x="899557" y="5164786"/>
            <a:ext cx="2089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62626"/>
                </a:solidFill>
                <a:latin typeface="Lato" panose="020F0502020204030203" pitchFamily="34" charset="0"/>
              </a:rPr>
              <a:t>RETRIEVE DATA FROM SPOTIFY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30E9317-9C49-41F1-82C1-07B939AF054F}"/>
              </a:ext>
            </a:extLst>
          </p:cNvPr>
          <p:cNvCxnSpPr>
            <a:cxnSpLocks/>
          </p:cNvCxnSpPr>
          <p:nvPr/>
        </p:nvCxnSpPr>
        <p:spPr>
          <a:xfrm>
            <a:off x="963845" y="5645424"/>
            <a:ext cx="1623553" cy="0"/>
          </a:xfrm>
          <a:prstGeom prst="line">
            <a:avLst/>
          </a:prstGeom>
          <a:ln w="19050">
            <a:solidFill>
              <a:srgbClr val="227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1E8C957-17D7-40ED-BA96-47C49F0AF99E}"/>
              </a:ext>
            </a:extLst>
          </p:cNvPr>
          <p:cNvCxnSpPr>
            <a:cxnSpLocks/>
            <a:stCxn id="51" idx="0"/>
            <a:endCxn id="113" idx="0"/>
          </p:cNvCxnSpPr>
          <p:nvPr/>
        </p:nvCxnSpPr>
        <p:spPr>
          <a:xfrm flipV="1">
            <a:off x="3891280" y="3177912"/>
            <a:ext cx="0" cy="776585"/>
          </a:xfrm>
          <a:prstGeom prst="line">
            <a:avLst/>
          </a:prstGeom>
          <a:ln w="12700">
            <a:solidFill>
              <a:srgbClr val="4439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7EB6B135-646E-4579-98CD-3D3C9FEC3A6F}"/>
              </a:ext>
            </a:extLst>
          </p:cNvPr>
          <p:cNvSpPr/>
          <p:nvPr/>
        </p:nvSpPr>
        <p:spPr>
          <a:xfrm flipV="1">
            <a:off x="3837280" y="3069912"/>
            <a:ext cx="108000" cy="108000"/>
          </a:xfrm>
          <a:prstGeom prst="ellipse">
            <a:avLst/>
          </a:prstGeom>
          <a:solidFill>
            <a:srgbClr val="443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72BB9E0-22B4-4A84-BF17-D26CABD38958}"/>
              </a:ext>
            </a:extLst>
          </p:cNvPr>
          <p:cNvCxnSpPr>
            <a:cxnSpLocks/>
            <a:stCxn id="62" idx="4"/>
            <a:endCxn id="115" idx="0"/>
          </p:cNvCxnSpPr>
          <p:nvPr/>
        </p:nvCxnSpPr>
        <p:spPr>
          <a:xfrm>
            <a:off x="6051279" y="4134496"/>
            <a:ext cx="0" cy="779568"/>
          </a:xfrm>
          <a:prstGeom prst="line">
            <a:avLst/>
          </a:prstGeom>
          <a:ln w="12700">
            <a:solidFill>
              <a:srgbClr val="9F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D579F7CD-B4E6-4EEB-8E7F-FF39278C19E4}"/>
              </a:ext>
            </a:extLst>
          </p:cNvPr>
          <p:cNvSpPr/>
          <p:nvPr/>
        </p:nvSpPr>
        <p:spPr>
          <a:xfrm>
            <a:off x="5997279" y="4914064"/>
            <a:ext cx="108000" cy="108000"/>
          </a:xfrm>
          <a:prstGeom prst="ellipse">
            <a:avLst/>
          </a:prstGeom>
          <a:solidFill>
            <a:srgbClr val="9F0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CEF8FDE-DC0E-447C-AFE6-6AF5873B0ACB}"/>
              </a:ext>
            </a:extLst>
          </p:cNvPr>
          <p:cNvCxnSpPr>
            <a:cxnSpLocks/>
            <a:stCxn id="50" idx="0"/>
            <a:endCxn id="118" idx="4"/>
          </p:cNvCxnSpPr>
          <p:nvPr/>
        </p:nvCxnSpPr>
        <p:spPr>
          <a:xfrm flipV="1">
            <a:off x="8211277" y="3177911"/>
            <a:ext cx="0" cy="776586"/>
          </a:xfrm>
          <a:prstGeom prst="line">
            <a:avLst/>
          </a:prstGeom>
          <a:ln w="12700">
            <a:solidFill>
              <a:srgbClr val="3EA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934D968B-A211-4F50-8B60-1EDDCF2829FB}"/>
              </a:ext>
            </a:extLst>
          </p:cNvPr>
          <p:cNvSpPr/>
          <p:nvPr/>
        </p:nvSpPr>
        <p:spPr>
          <a:xfrm>
            <a:off x="8157277" y="3069911"/>
            <a:ext cx="108000" cy="108000"/>
          </a:xfrm>
          <a:prstGeom prst="ellipse">
            <a:avLst/>
          </a:prstGeom>
          <a:solidFill>
            <a:srgbClr val="3EA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24DD224-C0B0-437F-9E99-DB17CA8D3A96}"/>
              </a:ext>
            </a:extLst>
          </p:cNvPr>
          <p:cNvCxnSpPr>
            <a:cxnSpLocks/>
            <a:stCxn id="58" idx="4"/>
            <a:endCxn id="120" idx="0"/>
          </p:cNvCxnSpPr>
          <p:nvPr/>
        </p:nvCxnSpPr>
        <p:spPr>
          <a:xfrm>
            <a:off x="10371275" y="4134497"/>
            <a:ext cx="0" cy="779567"/>
          </a:xfrm>
          <a:prstGeom prst="line">
            <a:avLst/>
          </a:prstGeom>
          <a:ln w="12700">
            <a:solidFill>
              <a:srgbClr val="FF5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48F1A3D5-46F7-4BFC-92AE-96A54E011A0B}"/>
              </a:ext>
            </a:extLst>
          </p:cNvPr>
          <p:cNvSpPr/>
          <p:nvPr/>
        </p:nvSpPr>
        <p:spPr>
          <a:xfrm>
            <a:off x="10317275" y="4914064"/>
            <a:ext cx="108000" cy="108000"/>
          </a:xfrm>
          <a:prstGeom prst="ellipse">
            <a:avLst/>
          </a:prstGeom>
          <a:solidFill>
            <a:srgbClr val="FF5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30F42F-4EEE-4539-B26D-FF37420E5B77}"/>
              </a:ext>
            </a:extLst>
          </p:cNvPr>
          <p:cNvSpPr txBox="1"/>
          <p:nvPr/>
        </p:nvSpPr>
        <p:spPr>
          <a:xfrm>
            <a:off x="3154985" y="2465956"/>
            <a:ext cx="2089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62626"/>
                </a:solidFill>
                <a:latin typeface="Lato" panose="020F0502020204030203" pitchFamily="34" charset="0"/>
              </a:rPr>
              <a:t>REMOVE NULLS AND OUTLIERS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FF314A9-C96E-41EE-A1F7-CE31E49B973E}"/>
              </a:ext>
            </a:extLst>
          </p:cNvPr>
          <p:cNvCxnSpPr>
            <a:cxnSpLocks/>
          </p:cNvCxnSpPr>
          <p:nvPr/>
        </p:nvCxnSpPr>
        <p:spPr>
          <a:xfrm>
            <a:off x="3212833" y="2433732"/>
            <a:ext cx="1537907" cy="0"/>
          </a:xfrm>
          <a:prstGeom prst="line">
            <a:avLst/>
          </a:prstGeom>
          <a:ln w="19050">
            <a:solidFill>
              <a:srgbClr val="4439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01C9E256-2377-406A-A380-4F22157D52A3}"/>
              </a:ext>
            </a:extLst>
          </p:cNvPr>
          <p:cNvSpPr txBox="1"/>
          <p:nvPr/>
        </p:nvSpPr>
        <p:spPr>
          <a:xfrm>
            <a:off x="3030704" y="4164847"/>
            <a:ext cx="1720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443988"/>
                </a:solidFill>
                <a:latin typeface="Lato Black" panose="020F0A02020204030203" pitchFamily="34" charset="0"/>
              </a:rPr>
              <a:t>Clean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D9FED1-9138-4DF0-904A-F0142B0C6400}"/>
              </a:ext>
            </a:extLst>
          </p:cNvPr>
          <p:cNvSpPr txBox="1"/>
          <p:nvPr/>
        </p:nvSpPr>
        <p:spPr>
          <a:xfrm>
            <a:off x="5187358" y="3489332"/>
            <a:ext cx="1720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9F0052"/>
                </a:solidFill>
                <a:latin typeface="Lato Black" panose="020F0A02020204030203" pitchFamily="34" charset="0"/>
              </a:rPr>
              <a:t>Model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BCD3C81-6AB4-4605-BBE0-CE7B72E41937}"/>
              </a:ext>
            </a:extLst>
          </p:cNvPr>
          <p:cNvSpPr txBox="1"/>
          <p:nvPr/>
        </p:nvSpPr>
        <p:spPr>
          <a:xfrm>
            <a:off x="5231304" y="5161372"/>
            <a:ext cx="2089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62626"/>
                </a:solidFill>
                <a:latin typeface="Lato" panose="020F0502020204030203" pitchFamily="34" charset="0"/>
              </a:rPr>
              <a:t>FIT THE DATA TO A RANGE OF MODELS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19ECFAB-60F5-4A64-8C62-FC8E153E91DB}"/>
              </a:ext>
            </a:extLst>
          </p:cNvPr>
          <p:cNvCxnSpPr>
            <a:cxnSpLocks/>
          </p:cNvCxnSpPr>
          <p:nvPr/>
        </p:nvCxnSpPr>
        <p:spPr>
          <a:xfrm>
            <a:off x="5302031" y="5642010"/>
            <a:ext cx="1623553" cy="0"/>
          </a:xfrm>
          <a:prstGeom prst="line">
            <a:avLst/>
          </a:prstGeom>
          <a:ln w="19050">
            <a:solidFill>
              <a:srgbClr val="9F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803F0331-C10D-48F3-B259-E5C33FD8EC63}"/>
              </a:ext>
            </a:extLst>
          </p:cNvPr>
          <p:cNvSpPr txBox="1"/>
          <p:nvPr/>
        </p:nvSpPr>
        <p:spPr>
          <a:xfrm>
            <a:off x="7351259" y="4164847"/>
            <a:ext cx="1720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3EA755"/>
                </a:solidFill>
                <a:latin typeface="Lato Black" panose="020F0A02020204030203" pitchFamily="34" charset="0"/>
              </a:rPr>
              <a:t>Select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169EAD-5952-44EB-BE42-FD10AF03E31B}"/>
              </a:ext>
            </a:extLst>
          </p:cNvPr>
          <p:cNvSpPr txBox="1"/>
          <p:nvPr/>
        </p:nvSpPr>
        <p:spPr>
          <a:xfrm>
            <a:off x="7398707" y="2462456"/>
            <a:ext cx="2089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62626"/>
                </a:solidFill>
                <a:latin typeface="Lato" panose="020F0502020204030203" pitchFamily="34" charset="0"/>
              </a:rPr>
              <a:t>SELECT THE BEST OVERALL MODEL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8F4D6407-A986-4DCC-BAC5-C19BB5A86360}"/>
              </a:ext>
            </a:extLst>
          </p:cNvPr>
          <p:cNvCxnSpPr>
            <a:cxnSpLocks/>
          </p:cNvCxnSpPr>
          <p:nvPr/>
        </p:nvCxnSpPr>
        <p:spPr>
          <a:xfrm>
            <a:off x="7456556" y="2430232"/>
            <a:ext cx="1481516" cy="0"/>
          </a:xfrm>
          <a:prstGeom prst="line">
            <a:avLst/>
          </a:prstGeom>
          <a:ln w="19050">
            <a:solidFill>
              <a:srgbClr val="3EA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48D4736-7F0F-4ABD-9575-3D4E48D058AD}"/>
              </a:ext>
            </a:extLst>
          </p:cNvPr>
          <p:cNvSpPr txBox="1"/>
          <p:nvPr/>
        </p:nvSpPr>
        <p:spPr>
          <a:xfrm>
            <a:off x="9816726" y="5161372"/>
            <a:ext cx="2089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62626"/>
                </a:solidFill>
                <a:latin typeface="Lato" panose="020F0502020204030203" pitchFamily="34" charset="0"/>
              </a:rPr>
              <a:t>FINE TUNE THE MODEL PARAMETERS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1DDF7B-0B21-477A-BE63-49FF05B1137F}"/>
              </a:ext>
            </a:extLst>
          </p:cNvPr>
          <p:cNvCxnSpPr>
            <a:cxnSpLocks/>
          </p:cNvCxnSpPr>
          <p:nvPr/>
        </p:nvCxnSpPr>
        <p:spPr>
          <a:xfrm>
            <a:off x="9887453" y="5642010"/>
            <a:ext cx="1742170" cy="0"/>
          </a:xfrm>
          <a:prstGeom prst="line">
            <a:avLst/>
          </a:prstGeom>
          <a:ln w="19050">
            <a:solidFill>
              <a:srgbClr val="FF5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1841ABB-DBDA-465C-A3AA-00E7CAF2FCCA}"/>
              </a:ext>
            </a:extLst>
          </p:cNvPr>
          <p:cNvSpPr txBox="1"/>
          <p:nvPr/>
        </p:nvSpPr>
        <p:spPr>
          <a:xfrm>
            <a:off x="9515161" y="3487330"/>
            <a:ext cx="1720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FF5B77"/>
                </a:solidFill>
                <a:latin typeface="Lato Black" panose="020F0A02020204030203" pitchFamily="34" charset="0"/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80869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5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5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5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75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5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5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 animBg="1"/>
      <p:bldP spid="51" grpId="0" animBg="1"/>
      <p:bldP spid="58" grpId="0" animBg="1"/>
      <p:bldP spid="62" grpId="0" animBg="1"/>
      <p:bldP spid="98" grpId="0" animBg="1"/>
      <p:bldP spid="102" grpId="0"/>
      <p:bldP spid="109" grpId="0"/>
      <p:bldP spid="113" grpId="0" animBg="1"/>
      <p:bldP spid="115" grpId="0" animBg="1"/>
      <p:bldP spid="118" grpId="0" animBg="1"/>
      <p:bldP spid="120" grpId="0" animBg="1"/>
      <p:bldP spid="141" grpId="0"/>
      <p:bldP spid="145" grpId="0"/>
      <p:bldP spid="146" grpId="0"/>
      <p:bldP spid="147" grpId="0"/>
      <p:bldP spid="149" grpId="0"/>
      <p:bldP spid="150" grpId="0"/>
      <p:bldP spid="153" grpId="0"/>
      <p:bldP spid="15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Words>1019</Words>
  <Application>Microsoft Office PowerPoint</Application>
  <PresentationFormat>Widescreen</PresentationFormat>
  <Paragraphs>203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Lato</vt:lpstr>
      <vt:lpstr>Lato Black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brings us to a question that many aspiring and successful musicians want to know the answer to…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Lance</dc:creator>
  <cp:lastModifiedBy>Ava Gardiner</cp:lastModifiedBy>
  <cp:revision>308</cp:revision>
  <dcterms:created xsi:type="dcterms:W3CDTF">2021-10-25T12:33:37Z</dcterms:created>
  <dcterms:modified xsi:type="dcterms:W3CDTF">2021-11-06T03:17:21Z</dcterms:modified>
</cp:coreProperties>
</file>